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Lst>
  <p:sldSz cx="18288000" cy="10287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4629" autoAdjust="0"/>
  </p:normalViewPr>
  <p:slideViewPr>
    <p:cSldViewPr>
      <p:cViewPr varScale="1">
        <p:scale>
          <a:sx n="41" d="100"/>
          <a:sy n="41" d="100"/>
        </p:scale>
        <p:origin x="8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16-May-24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16-May-24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16-May-24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16-May-24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jpeg"/><Relationship Id="rId3" Type="http://schemas.openxmlformats.org/officeDocument/2006/relationships/image" Target="../media/image14.jpeg"/><Relationship Id="rId7" Type="http://schemas.openxmlformats.org/officeDocument/2006/relationships/image" Target="../media/image18.gif"/><Relationship Id="rId12" Type="http://schemas.openxmlformats.org/officeDocument/2006/relationships/image" Target="../media/image23.jpg"/><Relationship Id="rId17" Type="http://schemas.openxmlformats.org/officeDocument/2006/relationships/image" Target="../media/image28.jpeg"/><Relationship Id="rId2" Type="http://schemas.openxmlformats.org/officeDocument/2006/relationships/image" Target="../media/image13.jpeg"/><Relationship Id="rId16" Type="http://schemas.openxmlformats.org/officeDocument/2006/relationships/image" Target="../media/image27.jpeg"/><Relationship Id="rId20"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17.jpg"/><Relationship Id="rId11" Type="http://schemas.openxmlformats.org/officeDocument/2006/relationships/image" Target="../media/image22.jpeg"/><Relationship Id="rId5" Type="http://schemas.openxmlformats.org/officeDocument/2006/relationships/image" Target="../media/image16.jp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ripon.fakrul@hrmsourcing.net"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00434" y="762655"/>
            <a:ext cx="9258870" cy="8761689"/>
          </a:xfrm>
          <a:prstGeom prst="rect">
            <a:avLst/>
          </a:prstGeom>
          <a:solidFill>
            <a:srgbClr val="D9D9D9"/>
          </a:solidFill>
        </p:spPr>
      </p:sp>
      <p:grpSp>
        <p:nvGrpSpPr>
          <p:cNvPr id="3" name="Group 3"/>
          <p:cNvGrpSpPr/>
          <p:nvPr/>
        </p:nvGrpSpPr>
        <p:grpSpPr>
          <a:xfrm>
            <a:off x="11201400" y="88901"/>
            <a:ext cx="7035801" cy="9169399"/>
            <a:chOff x="0" y="0"/>
            <a:chExt cx="9381068" cy="12225866"/>
          </a:xfrm>
        </p:grpSpPr>
        <p:sp>
          <p:nvSpPr>
            <p:cNvPr id="4" name="AutoShape 4"/>
            <p:cNvSpPr/>
            <p:nvPr/>
          </p:nvSpPr>
          <p:spPr>
            <a:xfrm>
              <a:off x="0" y="0"/>
              <a:ext cx="50800" cy="5774267"/>
            </a:xfrm>
            <a:prstGeom prst="rect">
              <a:avLst/>
            </a:prstGeom>
            <a:solidFill>
              <a:srgbClr val="640329"/>
            </a:solidFill>
          </p:spPr>
        </p:sp>
        <p:sp>
          <p:nvSpPr>
            <p:cNvPr id="5" name="AutoShape 5"/>
            <p:cNvSpPr/>
            <p:nvPr/>
          </p:nvSpPr>
          <p:spPr>
            <a:xfrm rot="-5400000">
              <a:off x="7196668" y="10041466"/>
              <a:ext cx="50800" cy="4318000"/>
            </a:xfrm>
            <a:prstGeom prst="rect">
              <a:avLst/>
            </a:prstGeom>
            <a:solidFill>
              <a:srgbClr val="640329"/>
            </a:solidFill>
          </p:spPr>
        </p:sp>
      </p:grpSp>
      <p:pic>
        <p:nvPicPr>
          <p:cNvPr id="6"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298576" y="2019300"/>
            <a:ext cx="9115363" cy="6078808"/>
          </a:xfrm>
          <a:prstGeom prst="rect">
            <a:avLst/>
          </a:prstGeom>
        </p:spPr>
      </p:pic>
      <p:sp>
        <p:nvSpPr>
          <p:cNvPr id="7" name="TextBox 7"/>
          <p:cNvSpPr txBox="1"/>
          <p:nvPr/>
        </p:nvSpPr>
        <p:spPr>
          <a:xfrm>
            <a:off x="600434" y="2128256"/>
            <a:ext cx="7488014" cy="2772682"/>
          </a:xfrm>
          <a:prstGeom prst="rect">
            <a:avLst/>
          </a:prstGeom>
        </p:spPr>
        <p:txBody>
          <a:bodyPr wrap="square" lIns="0" tIns="0" rIns="0" bIns="0" rtlCol="0" anchor="t">
            <a:spAutoFit/>
          </a:bodyPr>
          <a:lstStyle/>
          <a:p>
            <a:pPr algn="ctr">
              <a:lnSpc>
                <a:spcPts val="7200"/>
              </a:lnSpc>
            </a:pPr>
            <a:r>
              <a:rPr lang="en-US" sz="8000" b="1" dirty="0">
                <a:ln w="22225">
                  <a:solidFill>
                    <a:schemeClr val="accent2"/>
                  </a:solidFill>
                  <a:prstDash val="solid"/>
                </a:ln>
                <a:solidFill>
                  <a:schemeClr val="accent2">
                    <a:lumMod val="40000"/>
                    <a:lumOff val="60000"/>
                  </a:schemeClr>
                </a:solidFill>
                <a:latin typeface="Roboto Condensed Bold"/>
              </a:rPr>
              <a:t>H.R.M. SOURCING LTD.</a:t>
            </a:r>
          </a:p>
        </p:txBody>
      </p:sp>
      <p:sp>
        <p:nvSpPr>
          <p:cNvPr id="8" name="TextBox 8"/>
          <p:cNvSpPr txBox="1"/>
          <p:nvPr/>
        </p:nvSpPr>
        <p:spPr>
          <a:xfrm>
            <a:off x="1102533" y="5444621"/>
            <a:ext cx="7196043" cy="1384995"/>
          </a:xfrm>
          <a:prstGeom prst="rect">
            <a:avLst/>
          </a:prstGeom>
        </p:spPr>
        <p:txBody>
          <a:bodyPr lIns="0" tIns="0" rIns="0" bIns="0" rtlCol="0" anchor="t">
            <a:spAutoFit/>
          </a:bodyPr>
          <a:lstStyle/>
          <a:p>
            <a:pPr algn="ctr">
              <a:lnSpc>
                <a:spcPts val="3600"/>
              </a:lnSpc>
            </a:pPr>
            <a:r>
              <a:rPr lang="en-US" sz="3600" spc="359" dirty="0">
                <a:solidFill>
                  <a:srgbClr val="545454"/>
                </a:solidFill>
                <a:latin typeface="Roboto Bold"/>
              </a:rPr>
              <a:t>A Reliable Supplier to Retailers &amp; Wholesalers Across the Globe</a:t>
            </a:r>
          </a:p>
        </p:txBody>
      </p:sp>
      <p:sp>
        <p:nvSpPr>
          <p:cNvPr id="9" name="TextBox 8"/>
          <p:cNvSpPr txBox="1"/>
          <p:nvPr/>
        </p:nvSpPr>
        <p:spPr>
          <a:xfrm>
            <a:off x="1102532" y="7716083"/>
            <a:ext cx="7196043" cy="461665"/>
          </a:xfrm>
          <a:prstGeom prst="rect">
            <a:avLst/>
          </a:prstGeom>
        </p:spPr>
        <p:txBody>
          <a:bodyPr lIns="0" tIns="0" rIns="0" bIns="0" rtlCol="0" anchor="t">
            <a:spAutoFit/>
          </a:bodyPr>
          <a:lstStyle/>
          <a:p>
            <a:pPr algn="ctr">
              <a:lnSpc>
                <a:spcPts val="3600"/>
              </a:lnSpc>
            </a:pPr>
            <a:r>
              <a:rPr lang="en-US" sz="3600" spc="359" dirty="0">
                <a:solidFill>
                  <a:schemeClr val="accent2"/>
                </a:solidFill>
                <a:latin typeface="Roboto Bold"/>
              </a:rPr>
              <a:t>AN INTRODUCTION</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AutoShape 2"/>
          <p:cNvSpPr/>
          <p:nvPr/>
        </p:nvSpPr>
        <p:spPr>
          <a:xfrm>
            <a:off x="-32209" y="1028700"/>
            <a:ext cx="8749764" cy="8157326"/>
          </a:xfrm>
          <a:prstGeom prst="rect">
            <a:avLst/>
          </a:prstGeom>
          <a:solidFill>
            <a:srgbClr val="FFFFFF"/>
          </a:solidFill>
        </p:spPr>
      </p:sp>
      <p:sp>
        <p:nvSpPr>
          <p:cNvPr id="3" name="AutoShape 3"/>
          <p:cNvSpPr/>
          <p:nvPr/>
        </p:nvSpPr>
        <p:spPr>
          <a:xfrm rot="-5400000">
            <a:off x="1240982" y="-205132"/>
            <a:ext cx="38100" cy="3238500"/>
          </a:xfrm>
          <a:prstGeom prst="rect">
            <a:avLst/>
          </a:prstGeom>
          <a:solidFill>
            <a:srgbClr val="FFFFFF"/>
          </a:solidFill>
        </p:spPr>
      </p:sp>
      <p:sp>
        <p:nvSpPr>
          <p:cNvPr id="5" name="TextBox 5"/>
          <p:cNvSpPr txBox="1"/>
          <p:nvPr/>
        </p:nvSpPr>
        <p:spPr>
          <a:xfrm>
            <a:off x="9206264" y="4032052"/>
            <a:ext cx="8053036" cy="4616648"/>
          </a:xfrm>
          <a:prstGeom prst="rect">
            <a:avLst/>
          </a:prstGeom>
        </p:spPr>
        <p:txBody>
          <a:bodyPr lIns="0" tIns="0" rIns="0" bIns="0" rtlCol="0" anchor="t">
            <a:spAutoFit/>
          </a:bodyPr>
          <a:lstStyle/>
          <a:p>
            <a:pPr algn="l">
              <a:lnSpc>
                <a:spcPts val="4023"/>
              </a:lnSpc>
            </a:pPr>
            <a:r>
              <a:rPr lang="en-US" sz="2775" spc="41" dirty="0">
                <a:solidFill>
                  <a:srgbClr val="070708"/>
                </a:solidFill>
                <a:latin typeface="Roboto"/>
              </a:rPr>
              <a:t>Circular Knit products make for our most popular lines and comprise two-thirds of all our shipments.</a:t>
            </a:r>
          </a:p>
          <a:p>
            <a:pPr algn="l">
              <a:lnSpc>
                <a:spcPts val="4023"/>
              </a:lnSpc>
            </a:pPr>
            <a:r>
              <a:rPr lang="en-US" sz="2775" spc="41" dirty="0">
                <a:solidFill>
                  <a:srgbClr val="070708"/>
                </a:solidFill>
                <a:latin typeface="Roboto"/>
              </a:rPr>
              <a:t>Woven wear comes next and makes for 20% of our production on average every year.</a:t>
            </a:r>
          </a:p>
          <a:p>
            <a:pPr algn="l">
              <a:lnSpc>
                <a:spcPts val="4023"/>
              </a:lnSpc>
            </a:pPr>
            <a:r>
              <a:rPr lang="en-US" sz="2775" spc="41" dirty="0">
                <a:solidFill>
                  <a:srgbClr val="070708"/>
                </a:solidFill>
                <a:latin typeface="Roboto"/>
              </a:rPr>
              <a:t>Finally, Flat Knit and Formal Wear shipments are last, but not the least, of our high-quality product lines, and make for a total of 15% of our production each year on average.</a:t>
            </a:r>
          </a:p>
        </p:txBody>
      </p:sp>
      <p:sp>
        <p:nvSpPr>
          <p:cNvPr id="6" name="TextBox 6"/>
          <p:cNvSpPr txBox="1"/>
          <p:nvPr/>
        </p:nvSpPr>
        <p:spPr>
          <a:xfrm>
            <a:off x="9206264" y="1333500"/>
            <a:ext cx="8052138" cy="789146"/>
          </a:xfrm>
          <a:prstGeom prst="rect">
            <a:avLst/>
          </a:prstGeom>
        </p:spPr>
        <p:txBody>
          <a:bodyPr lIns="0" tIns="0" rIns="0" bIns="0" rtlCol="0" anchor="t">
            <a:spAutoFit/>
          </a:bodyPr>
          <a:lstStyle/>
          <a:p>
            <a:pPr algn="l">
              <a:lnSpc>
                <a:spcPts val="5600"/>
              </a:lnSpc>
            </a:pPr>
            <a:r>
              <a:rPr lang="en-US" sz="5600" spc="280" dirty="0">
                <a:solidFill>
                  <a:srgbClr val="070708"/>
                </a:solidFill>
                <a:latin typeface="Roboto Condensed Bold"/>
              </a:rPr>
              <a:t>FLAGSHIP PRODUCTS</a:t>
            </a:r>
          </a:p>
        </p:txBody>
      </p:sp>
      <p:sp>
        <p:nvSpPr>
          <p:cNvPr id="7" name="TextBox 7"/>
          <p:cNvSpPr txBox="1"/>
          <p:nvPr/>
        </p:nvSpPr>
        <p:spPr>
          <a:xfrm>
            <a:off x="9206264" y="2857500"/>
            <a:ext cx="8052138" cy="487204"/>
          </a:xfrm>
          <a:prstGeom prst="rect">
            <a:avLst/>
          </a:prstGeom>
        </p:spPr>
        <p:txBody>
          <a:bodyPr lIns="0" tIns="0" rIns="0" bIns="0" rtlCol="0" anchor="t">
            <a:spAutoFit/>
          </a:bodyPr>
          <a:lstStyle/>
          <a:p>
            <a:pPr algn="l">
              <a:lnSpc>
                <a:spcPts val="3779"/>
              </a:lnSpc>
            </a:pPr>
            <a:r>
              <a:rPr lang="en-US" sz="3200" spc="320" dirty="0">
                <a:solidFill>
                  <a:srgbClr val="640329"/>
                </a:solidFill>
                <a:latin typeface="Roboto Condensed Bold"/>
              </a:rPr>
              <a:t>DISTRIBUTION OF PRODUCT LINES</a:t>
            </a:r>
          </a:p>
        </p:txBody>
      </p:sp>
      <p:grpSp>
        <p:nvGrpSpPr>
          <p:cNvPr id="20" name="Group 8"/>
          <p:cNvGrpSpPr/>
          <p:nvPr/>
        </p:nvGrpSpPr>
        <p:grpSpPr>
          <a:xfrm>
            <a:off x="1618660" y="1970503"/>
            <a:ext cx="5448026" cy="6238001"/>
            <a:chOff x="0" y="-47625"/>
            <a:chExt cx="7264034" cy="8317334"/>
          </a:xfrm>
        </p:grpSpPr>
        <p:sp>
          <p:nvSpPr>
            <p:cNvPr id="21" name="TextBox 9"/>
            <p:cNvSpPr txBox="1"/>
            <p:nvPr/>
          </p:nvSpPr>
          <p:spPr>
            <a:xfrm>
              <a:off x="5528134" y="7470089"/>
              <a:ext cx="1735900" cy="799620"/>
            </a:xfrm>
            <a:prstGeom prst="rect">
              <a:avLst/>
            </a:prstGeom>
          </p:spPr>
          <p:txBody>
            <a:bodyPr lIns="0" tIns="0" rIns="0" bIns="0" rtlCol="0" anchor="t">
              <a:spAutoFit/>
            </a:bodyPr>
            <a:lstStyle/>
            <a:p>
              <a:pPr algn="ctr">
                <a:lnSpc>
                  <a:spcPts val="2391"/>
                </a:lnSpc>
              </a:pPr>
              <a:r>
                <a:rPr lang="en-US" sz="1708">
                  <a:solidFill>
                    <a:srgbClr val="070708"/>
                  </a:solidFill>
                  <a:latin typeface="Arimo Bold"/>
                </a:rPr>
                <a:t>Circular Knit</a:t>
              </a:r>
            </a:p>
            <a:p>
              <a:pPr algn="ctr">
                <a:lnSpc>
                  <a:spcPts val="2391"/>
                </a:lnSpc>
              </a:pPr>
              <a:r>
                <a:rPr lang="en-US" sz="1708">
                  <a:solidFill>
                    <a:srgbClr val="070708"/>
                  </a:solidFill>
                  <a:latin typeface="Arimo Bold"/>
                </a:rPr>
                <a:t>65%</a:t>
              </a:r>
            </a:p>
          </p:txBody>
        </p:sp>
        <p:sp>
          <p:nvSpPr>
            <p:cNvPr id="22" name="TextBox 10"/>
            <p:cNvSpPr txBox="1"/>
            <p:nvPr/>
          </p:nvSpPr>
          <p:spPr>
            <a:xfrm>
              <a:off x="0" y="1552612"/>
              <a:ext cx="948264" cy="799620"/>
            </a:xfrm>
            <a:prstGeom prst="rect">
              <a:avLst/>
            </a:prstGeom>
          </p:spPr>
          <p:txBody>
            <a:bodyPr lIns="0" tIns="0" rIns="0" bIns="0" rtlCol="0" anchor="t">
              <a:spAutoFit/>
            </a:bodyPr>
            <a:lstStyle/>
            <a:p>
              <a:pPr algn="ctr">
                <a:lnSpc>
                  <a:spcPts val="2391"/>
                </a:lnSpc>
              </a:pPr>
              <a:r>
                <a:rPr lang="en-US" sz="1708">
                  <a:solidFill>
                    <a:srgbClr val="070708"/>
                  </a:solidFill>
                  <a:latin typeface="Arimo Bold"/>
                </a:rPr>
                <a:t>Woven</a:t>
              </a:r>
            </a:p>
            <a:p>
              <a:pPr algn="ctr">
                <a:lnSpc>
                  <a:spcPts val="2391"/>
                </a:lnSpc>
              </a:pPr>
              <a:r>
                <a:rPr lang="en-US" sz="1708">
                  <a:solidFill>
                    <a:srgbClr val="070708"/>
                  </a:solidFill>
                  <a:latin typeface="Arimo Bold"/>
                </a:rPr>
                <a:t>20%</a:t>
              </a:r>
            </a:p>
          </p:txBody>
        </p:sp>
        <p:sp>
          <p:nvSpPr>
            <p:cNvPr id="23" name="TextBox 11"/>
            <p:cNvSpPr txBox="1"/>
            <p:nvPr/>
          </p:nvSpPr>
          <p:spPr>
            <a:xfrm>
              <a:off x="4369544" y="98960"/>
              <a:ext cx="2123304" cy="835195"/>
            </a:xfrm>
            <a:prstGeom prst="rect">
              <a:avLst/>
            </a:prstGeom>
          </p:spPr>
          <p:txBody>
            <a:bodyPr wrap="square" lIns="0" tIns="0" rIns="0" bIns="0" rtlCol="0" anchor="t">
              <a:spAutoFit/>
            </a:bodyPr>
            <a:lstStyle/>
            <a:p>
              <a:pPr algn="ctr">
                <a:lnSpc>
                  <a:spcPts val="2391"/>
                </a:lnSpc>
              </a:pPr>
              <a:r>
                <a:rPr lang="en-US" sz="1708" dirty="0">
                  <a:solidFill>
                    <a:srgbClr val="070708"/>
                  </a:solidFill>
                  <a:latin typeface="Arimo Bold"/>
                </a:rPr>
                <a:t>Flat Knit</a:t>
              </a:r>
            </a:p>
            <a:p>
              <a:pPr algn="ctr">
                <a:lnSpc>
                  <a:spcPts val="2391"/>
                </a:lnSpc>
              </a:pPr>
              <a:r>
                <a:rPr lang="en-US" sz="1708" dirty="0">
                  <a:solidFill>
                    <a:srgbClr val="070708"/>
                  </a:solidFill>
                  <a:latin typeface="Arimo Bold"/>
                </a:rPr>
                <a:t>10%</a:t>
              </a:r>
            </a:p>
          </p:txBody>
        </p:sp>
        <p:sp>
          <p:nvSpPr>
            <p:cNvPr id="24" name="TextBox 12"/>
            <p:cNvSpPr txBox="1"/>
            <p:nvPr/>
          </p:nvSpPr>
          <p:spPr>
            <a:xfrm>
              <a:off x="2209430" y="-47625"/>
              <a:ext cx="1752102" cy="799620"/>
            </a:xfrm>
            <a:prstGeom prst="rect">
              <a:avLst/>
            </a:prstGeom>
          </p:spPr>
          <p:txBody>
            <a:bodyPr lIns="0" tIns="0" rIns="0" bIns="0" rtlCol="0" anchor="t">
              <a:spAutoFit/>
            </a:bodyPr>
            <a:lstStyle/>
            <a:p>
              <a:pPr algn="ctr">
                <a:lnSpc>
                  <a:spcPts val="2391"/>
                </a:lnSpc>
              </a:pPr>
              <a:r>
                <a:rPr lang="en-US" sz="1708">
                  <a:solidFill>
                    <a:srgbClr val="070708"/>
                  </a:solidFill>
                  <a:latin typeface="Arimo Bold"/>
                </a:rPr>
                <a:t>Formal Wear</a:t>
              </a:r>
            </a:p>
            <a:p>
              <a:pPr algn="ctr">
                <a:lnSpc>
                  <a:spcPts val="2391"/>
                </a:lnSpc>
              </a:pPr>
              <a:r>
                <a:rPr lang="en-US" sz="1708">
                  <a:solidFill>
                    <a:srgbClr val="070708"/>
                  </a:solidFill>
                  <a:latin typeface="Arimo Bold"/>
                </a:rPr>
                <a:t>5%</a:t>
              </a:r>
            </a:p>
          </p:txBody>
        </p:sp>
        <p:grpSp>
          <p:nvGrpSpPr>
            <p:cNvPr id="25" name="Group 13"/>
            <p:cNvGrpSpPr>
              <a:grpSpLocks noChangeAspect="1"/>
            </p:cNvGrpSpPr>
            <p:nvPr/>
          </p:nvGrpSpPr>
          <p:grpSpPr>
            <a:xfrm>
              <a:off x="317324" y="934154"/>
              <a:ext cx="6788278" cy="6788278"/>
              <a:chOff x="0" y="0"/>
              <a:chExt cx="2540000" cy="2540000"/>
            </a:xfrm>
          </p:grpSpPr>
          <p:sp>
            <p:nvSpPr>
              <p:cNvPr id="26" name="Freeform 14"/>
              <p:cNvSpPr/>
              <p:nvPr/>
            </p:nvSpPr>
            <p:spPr>
              <a:xfrm>
                <a:off x="1270000" y="0"/>
                <a:ext cx="796906" cy="1270000"/>
              </a:xfrm>
              <a:custGeom>
                <a:avLst/>
                <a:gdLst/>
                <a:ahLst/>
                <a:cxnLst/>
                <a:rect l="l" t="t" r="r" b="b"/>
                <a:pathLst>
                  <a:path w="796906" h="1270000">
                    <a:moveTo>
                      <a:pt x="0" y="0"/>
                    </a:moveTo>
                    <a:cubicBezTo>
                      <a:pt x="289939" y="0"/>
                      <a:pt x="571150" y="99209"/>
                      <a:pt x="796906" y="281141"/>
                    </a:cubicBezTo>
                    <a:lnTo>
                      <a:pt x="0" y="1270000"/>
                    </a:lnTo>
                    <a:close/>
                  </a:path>
                </a:pathLst>
              </a:custGeom>
              <a:solidFill>
                <a:srgbClr val="2CA3C8"/>
              </a:solidFill>
            </p:spPr>
          </p:sp>
          <p:sp>
            <p:nvSpPr>
              <p:cNvPr id="27" name="Freeform 15"/>
              <p:cNvSpPr/>
              <p:nvPr/>
            </p:nvSpPr>
            <p:spPr>
              <a:xfrm>
                <a:off x="-28780" y="242548"/>
                <a:ext cx="2706559" cy="2406271"/>
              </a:xfrm>
              <a:custGeom>
                <a:avLst/>
                <a:gdLst/>
                <a:ahLst/>
                <a:cxnLst/>
                <a:rect l="l" t="t" r="r" b="b"/>
                <a:pathLst>
                  <a:path w="2706559" h="2406271">
                    <a:moveTo>
                      <a:pt x="2045267" y="0"/>
                    </a:moveTo>
                    <a:cubicBezTo>
                      <a:pt x="2536820" y="357135"/>
                      <a:pt x="2706559" y="1012404"/>
                      <a:pt x="2450213" y="1563272"/>
                    </a:cubicBezTo>
                    <a:cubicBezTo>
                      <a:pt x="2193866" y="2114140"/>
                      <a:pt x="1583254" y="2406272"/>
                      <a:pt x="993478" y="2260210"/>
                    </a:cubicBezTo>
                    <a:cubicBezTo>
                      <a:pt x="403703" y="2114147"/>
                      <a:pt x="0" y="1570812"/>
                      <a:pt x="30367" y="963978"/>
                    </a:cubicBezTo>
                    <a:lnTo>
                      <a:pt x="1298780" y="1027452"/>
                    </a:lnTo>
                    <a:close/>
                  </a:path>
                </a:pathLst>
              </a:custGeom>
              <a:solidFill>
                <a:srgbClr val="2D78AA"/>
              </a:solidFill>
            </p:spPr>
          </p:sp>
          <p:sp>
            <p:nvSpPr>
              <p:cNvPr id="28" name="Freeform 16"/>
              <p:cNvSpPr/>
              <p:nvPr/>
            </p:nvSpPr>
            <p:spPr>
              <a:xfrm>
                <a:off x="0" y="44053"/>
                <a:ext cx="1270000" cy="1225947"/>
              </a:xfrm>
              <a:custGeom>
                <a:avLst/>
                <a:gdLst/>
                <a:ahLst/>
                <a:cxnLst/>
                <a:rect l="l" t="t" r="r" b="b"/>
                <a:pathLst>
                  <a:path w="1270000" h="1225947">
                    <a:moveTo>
                      <a:pt x="0" y="1225947"/>
                    </a:moveTo>
                    <a:cubicBezTo>
                      <a:pt x="0" y="652252"/>
                      <a:pt x="384611" y="149791"/>
                      <a:pt x="938406" y="0"/>
                    </a:cubicBezTo>
                    <a:lnTo>
                      <a:pt x="1270000" y="1225947"/>
                    </a:lnTo>
                    <a:close/>
                  </a:path>
                </a:pathLst>
              </a:custGeom>
              <a:solidFill>
                <a:srgbClr val="334F84"/>
              </a:solidFill>
            </p:spPr>
          </p:sp>
          <p:sp>
            <p:nvSpPr>
              <p:cNvPr id="29" name="Freeform 17"/>
              <p:cNvSpPr/>
              <p:nvPr/>
            </p:nvSpPr>
            <p:spPr>
              <a:xfrm>
                <a:off x="877548" y="0"/>
                <a:ext cx="392452" cy="1270000"/>
              </a:xfrm>
              <a:custGeom>
                <a:avLst/>
                <a:gdLst/>
                <a:ahLst/>
                <a:cxnLst/>
                <a:rect l="l" t="t" r="r" b="b"/>
                <a:pathLst>
                  <a:path w="392452" h="1270000">
                    <a:moveTo>
                      <a:pt x="0" y="62158"/>
                    </a:moveTo>
                    <a:cubicBezTo>
                      <a:pt x="126706" y="20989"/>
                      <a:pt x="259099" y="13"/>
                      <a:pt x="392325" y="0"/>
                    </a:cubicBezTo>
                    <a:lnTo>
                      <a:pt x="392452" y="1270000"/>
                    </a:lnTo>
                    <a:close/>
                  </a:path>
                </a:pathLst>
              </a:custGeom>
              <a:solidFill>
                <a:srgbClr val="302858"/>
              </a:solidFill>
            </p:spPr>
          </p:sp>
          <p:sp>
            <p:nvSpPr>
              <p:cNvPr id="30" name="Freeform 18"/>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23002B"/>
              </a:solidFill>
            </p:spPr>
          </p:sp>
        </p:gr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CA3C8"/>
        </a:solidFill>
        <a:effectLst/>
      </p:bgPr>
    </p:bg>
    <p:spTree>
      <p:nvGrpSpPr>
        <p:cNvPr id="1" name=""/>
        <p:cNvGrpSpPr/>
        <p:nvPr/>
      </p:nvGrpSpPr>
      <p:grpSpPr>
        <a:xfrm>
          <a:off x="0" y="0"/>
          <a:ext cx="0" cy="0"/>
          <a:chOff x="0" y="0"/>
          <a:chExt cx="0" cy="0"/>
        </a:xfrm>
      </p:grpSpPr>
      <p:sp>
        <p:nvSpPr>
          <p:cNvPr id="2" name="AutoShape 2"/>
          <p:cNvSpPr/>
          <p:nvPr/>
        </p:nvSpPr>
        <p:spPr>
          <a:xfrm>
            <a:off x="-32209" y="1028700"/>
            <a:ext cx="8749764" cy="8157326"/>
          </a:xfrm>
          <a:prstGeom prst="rect">
            <a:avLst/>
          </a:prstGeom>
          <a:solidFill>
            <a:srgbClr val="FFFFFF"/>
          </a:solidFill>
        </p:spPr>
      </p:sp>
      <p:sp>
        <p:nvSpPr>
          <p:cNvPr id="3" name="AutoShape 3"/>
          <p:cNvSpPr/>
          <p:nvPr/>
        </p:nvSpPr>
        <p:spPr>
          <a:xfrm rot="-5400000">
            <a:off x="1240982" y="-205132"/>
            <a:ext cx="38100" cy="3238500"/>
          </a:xfrm>
          <a:prstGeom prst="rect">
            <a:avLst/>
          </a:prstGeom>
          <a:solidFill>
            <a:srgbClr val="FFFFFF"/>
          </a:solidFill>
        </p:spPr>
      </p:sp>
      <p:grpSp>
        <p:nvGrpSpPr>
          <p:cNvPr id="4" name="Group 4"/>
          <p:cNvGrpSpPr/>
          <p:nvPr/>
        </p:nvGrpSpPr>
        <p:grpSpPr>
          <a:xfrm>
            <a:off x="9206264" y="1232270"/>
            <a:ext cx="8053036" cy="7797430"/>
            <a:chOff x="0" y="-529062"/>
            <a:chExt cx="10737382" cy="10396573"/>
          </a:xfrm>
        </p:grpSpPr>
        <p:sp>
          <p:nvSpPr>
            <p:cNvPr id="5" name="TextBox 5"/>
            <p:cNvSpPr txBox="1"/>
            <p:nvPr/>
          </p:nvSpPr>
          <p:spPr>
            <a:xfrm>
              <a:off x="0" y="3055019"/>
              <a:ext cx="10737382" cy="6812492"/>
            </a:xfrm>
            <a:prstGeom prst="rect">
              <a:avLst/>
            </a:prstGeom>
          </p:spPr>
          <p:txBody>
            <a:bodyPr lIns="0" tIns="0" rIns="0" bIns="0" rtlCol="0" anchor="t">
              <a:spAutoFit/>
            </a:bodyPr>
            <a:lstStyle/>
            <a:p>
              <a:pPr algn="l">
                <a:lnSpc>
                  <a:spcPts val="4023"/>
                </a:lnSpc>
              </a:pPr>
              <a:r>
                <a:rPr lang="en-US" sz="2800" spc="42" dirty="0">
                  <a:solidFill>
                    <a:srgbClr val="070708"/>
                  </a:solidFill>
                  <a:latin typeface="Roboto"/>
                </a:rPr>
                <a:t>Over the past 15 years, HRM Sourcing Ltd. has developed relationships in various regions of the world, working with numerous apparel retail brands and wholesale businesses.</a:t>
              </a:r>
            </a:p>
            <a:p>
              <a:pPr algn="l">
                <a:lnSpc>
                  <a:spcPts val="4023"/>
                </a:lnSpc>
              </a:pPr>
              <a:endParaRPr lang="en-US" sz="2800" spc="42" dirty="0">
                <a:solidFill>
                  <a:srgbClr val="070708"/>
                </a:solidFill>
                <a:latin typeface="Roboto"/>
              </a:endParaRPr>
            </a:p>
            <a:p>
              <a:pPr algn="l">
                <a:lnSpc>
                  <a:spcPts val="4060"/>
                </a:lnSpc>
              </a:pPr>
              <a:r>
                <a:rPr lang="en-US" sz="2775" spc="41" dirty="0">
                  <a:solidFill>
                    <a:srgbClr val="070708"/>
                  </a:solidFill>
                  <a:latin typeface="Roboto"/>
                </a:rPr>
                <a:t>While we have active relationships in many parts of the world, as shown on the left, our key markets lie in Eastern and Southern Europe, which comprise over 90% of all our orders and exports.</a:t>
              </a:r>
            </a:p>
          </p:txBody>
        </p:sp>
        <p:sp>
          <p:nvSpPr>
            <p:cNvPr id="6" name="TextBox 6"/>
            <p:cNvSpPr txBox="1"/>
            <p:nvPr/>
          </p:nvSpPr>
          <p:spPr>
            <a:xfrm>
              <a:off x="0" y="-529062"/>
              <a:ext cx="10736185" cy="1049373"/>
            </a:xfrm>
            <a:prstGeom prst="rect">
              <a:avLst/>
            </a:prstGeom>
          </p:spPr>
          <p:txBody>
            <a:bodyPr lIns="0" tIns="0" rIns="0" bIns="0" rtlCol="0" anchor="t">
              <a:spAutoFit/>
            </a:bodyPr>
            <a:lstStyle/>
            <a:p>
              <a:pPr algn="l">
                <a:lnSpc>
                  <a:spcPts val="5600"/>
                </a:lnSpc>
              </a:pPr>
              <a:r>
                <a:rPr lang="en-US" sz="5600" spc="280" dirty="0">
                  <a:solidFill>
                    <a:srgbClr val="D9D9D9"/>
                  </a:solidFill>
                  <a:latin typeface="Roboto Condensed Bold"/>
                </a:rPr>
                <a:t>WHOM DO WE SERVE?</a:t>
              </a:r>
            </a:p>
          </p:txBody>
        </p:sp>
        <p:sp>
          <p:nvSpPr>
            <p:cNvPr id="7" name="TextBox 7"/>
            <p:cNvSpPr txBox="1"/>
            <p:nvPr/>
          </p:nvSpPr>
          <p:spPr>
            <a:xfrm>
              <a:off x="0" y="1942711"/>
              <a:ext cx="10736185" cy="649605"/>
            </a:xfrm>
            <a:prstGeom prst="rect">
              <a:avLst/>
            </a:prstGeom>
          </p:spPr>
          <p:txBody>
            <a:bodyPr lIns="0" tIns="0" rIns="0" bIns="0" rtlCol="0" anchor="t">
              <a:spAutoFit/>
            </a:bodyPr>
            <a:lstStyle/>
            <a:p>
              <a:pPr algn="l">
                <a:lnSpc>
                  <a:spcPts val="3779"/>
                </a:lnSpc>
              </a:pPr>
              <a:r>
                <a:rPr lang="en-US" sz="3200" spc="320" dirty="0">
                  <a:solidFill>
                    <a:srgbClr val="640329"/>
                  </a:solidFill>
                  <a:latin typeface="Roboto Condensed Bold"/>
                </a:rPr>
                <a:t>GEOGRAPHY OF OUR CLIENTELE</a:t>
              </a:r>
            </a:p>
          </p:txBody>
        </p:sp>
      </p:grpSp>
      <p:grpSp>
        <p:nvGrpSpPr>
          <p:cNvPr id="20" name="Group 8"/>
          <p:cNvGrpSpPr/>
          <p:nvPr/>
        </p:nvGrpSpPr>
        <p:grpSpPr>
          <a:xfrm>
            <a:off x="233056" y="2051157"/>
            <a:ext cx="8219233" cy="5827543"/>
            <a:chOff x="0" y="-47625"/>
            <a:chExt cx="10958977" cy="7770057"/>
          </a:xfrm>
        </p:grpSpPr>
        <p:sp>
          <p:nvSpPr>
            <p:cNvPr id="21" name="TextBox 9"/>
            <p:cNvSpPr txBox="1"/>
            <p:nvPr/>
          </p:nvSpPr>
          <p:spPr>
            <a:xfrm>
              <a:off x="0" y="6256730"/>
              <a:ext cx="2346286" cy="799620"/>
            </a:xfrm>
            <a:prstGeom prst="rect">
              <a:avLst/>
            </a:prstGeom>
          </p:spPr>
          <p:txBody>
            <a:bodyPr lIns="0" tIns="0" rIns="0" bIns="0" rtlCol="0" anchor="t">
              <a:spAutoFit/>
            </a:bodyPr>
            <a:lstStyle/>
            <a:p>
              <a:pPr algn="ctr">
                <a:lnSpc>
                  <a:spcPts val="2391"/>
                </a:lnSpc>
              </a:pPr>
              <a:r>
                <a:rPr lang="en-US" sz="1708">
                  <a:solidFill>
                    <a:srgbClr val="070708"/>
                  </a:solidFill>
                  <a:latin typeface="Arimo Bold"/>
                </a:rPr>
                <a:t>Southern Europe</a:t>
              </a:r>
            </a:p>
            <a:p>
              <a:pPr algn="ctr">
                <a:lnSpc>
                  <a:spcPts val="2391"/>
                </a:lnSpc>
              </a:pPr>
              <a:r>
                <a:rPr lang="en-US" sz="1708">
                  <a:solidFill>
                    <a:srgbClr val="070708"/>
                  </a:solidFill>
                  <a:latin typeface="Arimo Bold"/>
                </a:rPr>
                <a:t>70%</a:t>
              </a:r>
            </a:p>
          </p:txBody>
        </p:sp>
        <p:sp>
          <p:nvSpPr>
            <p:cNvPr id="22" name="TextBox 10"/>
            <p:cNvSpPr txBox="1"/>
            <p:nvPr/>
          </p:nvSpPr>
          <p:spPr>
            <a:xfrm>
              <a:off x="8820949" y="1552612"/>
              <a:ext cx="2138028" cy="799620"/>
            </a:xfrm>
            <a:prstGeom prst="rect">
              <a:avLst/>
            </a:prstGeom>
          </p:spPr>
          <p:txBody>
            <a:bodyPr lIns="0" tIns="0" rIns="0" bIns="0" rtlCol="0" anchor="t">
              <a:spAutoFit/>
            </a:bodyPr>
            <a:lstStyle/>
            <a:p>
              <a:pPr algn="ctr">
                <a:lnSpc>
                  <a:spcPts val="2391"/>
                </a:lnSpc>
              </a:pPr>
              <a:r>
                <a:rPr lang="en-US" sz="1708">
                  <a:solidFill>
                    <a:srgbClr val="070708"/>
                  </a:solidFill>
                  <a:latin typeface="Arimo Bold"/>
                </a:rPr>
                <a:t>Eastern Europe</a:t>
              </a:r>
            </a:p>
            <a:p>
              <a:pPr algn="ctr">
                <a:lnSpc>
                  <a:spcPts val="2391"/>
                </a:lnSpc>
              </a:pPr>
              <a:r>
                <a:rPr lang="en-US" sz="1708">
                  <a:solidFill>
                    <a:srgbClr val="070708"/>
                  </a:solidFill>
                  <a:latin typeface="Arimo Bold"/>
                </a:rPr>
                <a:t>20%</a:t>
              </a:r>
            </a:p>
          </p:txBody>
        </p:sp>
        <p:sp>
          <p:nvSpPr>
            <p:cNvPr id="23" name="TextBox 11"/>
            <p:cNvSpPr txBox="1"/>
            <p:nvPr/>
          </p:nvSpPr>
          <p:spPr>
            <a:xfrm>
              <a:off x="5212938" y="-47625"/>
              <a:ext cx="1993324" cy="799620"/>
            </a:xfrm>
            <a:prstGeom prst="rect">
              <a:avLst/>
            </a:prstGeom>
          </p:spPr>
          <p:txBody>
            <a:bodyPr lIns="0" tIns="0" rIns="0" bIns="0" rtlCol="0" anchor="t">
              <a:spAutoFit/>
            </a:bodyPr>
            <a:lstStyle/>
            <a:p>
              <a:pPr algn="ctr">
                <a:lnSpc>
                  <a:spcPts val="2391"/>
                </a:lnSpc>
              </a:pPr>
              <a:r>
                <a:rPr lang="en-US" sz="1708">
                  <a:solidFill>
                    <a:srgbClr val="070708"/>
                  </a:solidFill>
                  <a:latin typeface="Arimo Bold"/>
                </a:rPr>
                <a:t>North America</a:t>
              </a:r>
            </a:p>
            <a:p>
              <a:pPr algn="ctr">
                <a:lnSpc>
                  <a:spcPts val="2391"/>
                </a:lnSpc>
              </a:pPr>
              <a:r>
                <a:rPr lang="en-US" sz="1708">
                  <a:solidFill>
                    <a:srgbClr val="070708"/>
                  </a:solidFill>
                  <a:latin typeface="Arimo Bold"/>
                </a:rPr>
                <a:t>5%</a:t>
              </a:r>
            </a:p>
          </p:txBody>
        </p:sp>
        <p:sp>
          <p:nvSpPr>
            <p:cNvPr id="24" name="TextBox 12"/>
            <p:cNvSpPr txBox="1"/>
            <p:nvPr/>
          </p:nvSpPr>
          <p:spPr>
            <a:xfrm>
              <a:off x="9247649" y="4530653"/>
              <a:ext cx="1526217" cy="820737"/>
            </a:xfrm>
            <a:prstGeom prst="rect">
              <a:avLst/>
            </a:prstGeom>
          </p:spPr>
          <p:txBody>
            <a:bodyPr wrap="square" lIns="0" tIns="0" rIns="0" bIns="0" rtlCol="0" anchor="t">
              <a:spAutoFit/>
            </a:bodyPr>
            <a:lstStyle/>
            <a:p>
              <a:pPr algn="ctr">
                <a:lnSpc>
                  <a:spcPts val="2391"/>
                </a:lnSpc>
              </a:pPr>
              <a:r>
                <a:rPr lang="en-US" sz="1708" dirty="0">
                  <a:solidFill>
                    <a:srgbClr val="070708"/>
                  </a:solidFill>
                  <a:latin typeface="Arimo Bold"/>
                </a:rPr>
                <a:t>Australia</a:t>
              </a:r>
            </a:p>
            <a:p>
              <a:pPr algn="ctr">
                <a:lnSpc>
                  <a:spcPts val="2391"/>
                </a:lnSpc>
              </a:pPr>
              <a:r>
                <a:rPr lang="en-US" sz="1708" dirty="0">
                  <a:solidFill>
                    <a:srgbClr val="070708"/>
                  </a:solidFill>
                  <a:latin typeface="Arimo Bold"/>
                </a:rPr>
                <a:t>5%</a:t>
              </a:r>
            </a:p>
          </p:txBody>
        </p:sp>
        <p:grpSp>
          <p:nvGrpSpPr>
            <p:cNvPr id="25" name="Group 13"/>
            <p:cNvGrpSpPr>
              <a:grpSpLocks noChangeAspect="1"/>
            </p:cNvGrpSpPr>
            <p:nvPr/>
          </p:nvGrpSpPr>
          <p:grpSpPr>
            <a:xfrm>
              <a:off x="2189478" y="934154"/>
              <a:ext cx="6788278" cy="6788278"/>
              <a:chOff x="0" y="0"/>
              <a:chExt cx="2540000" cy="2540000"/>
            </a:xfrm>
          </p:grpSpPr>
          <p:sp>
            <p:nvSpPr>
              <p:cNvPr id="26" name="Freeform 14"/>
              <p:cNvSpPr/>
              <p:nvPr/>
            </p:nvSpPr>
            <p:spPr>
              <a:xfrm>
                <a:off x="1270000" y="0"/>
                <a:ext cx="452328" cy="1270000"/>
              </a:xfrm>
              <a:custGeom>
                <a:avLst/>
                <a:gdLst/>
                <a:ahLst/>
                <a:cxnLst/>
                <a:rect l="l" t="t" r="r" b="b"/>
                <a:pathLst>
                  <a:path w="452328" h="1270000">
                    <a:moveTo>
                      <a:pt x="0" y="0"/>
                    </a:moveTo>
                    <a:cubicBezTo>
                      <a:pt x="154588" y="0"/>
                      <a:pt x="307877" y="28223"/>
                      <a:pt x="452328" y="83282"/>
                    </a:cubicBezTo>
                    <a:lnTo>
                      <a:pt x="0" y="1270000"/>
                    </a:lnTo>
                    <a:close/>
                  </a:path>
                </a:pathLst>
              </a:custGeom>
              <a:solidFill>
                <a:srgbClr val="640329"/>
              </a:solidFill>
            </p:spPr>
          </p:sp>
          <p:sp>
            <p:nvSpPr>
              <p:cNvPr id="27" name="Freeform 15"/>
              <p:cNvSpPr/>
              <p:nvPr/>
            </p:nvSpPr>
            <p:spPr>
              <a:xfrm>
                <a:off x="1270000" y="62158"/>
                <a:ext cx="1297086" cy="1271315"/>
              </a:xfrm>
              <a:custGeom>
                <a:avLst/>
                <a:gdLst/>
                <a:ahLst/>
                <a:cxnLst/>
                <a:rect l="l" t="t" r="r" b="b"/>
                <a:pathLst>
                  <a:path w="1297086" h="1271315">
                    <a:moveTo>
                      <a:pt x="392452" y="0"/>
                    </a:moveTo>
                    <a:cubicBezTo>
                      <a:pt x="938068" y="177282"/>
                      <a:pt x="1297086" y="698337"/>
                      <a:pt x="1268413" y="1271316"/>
                    </a:cubicBezTo>
                    <a:lnTo>
                      <a:pt x="0" y="1207842"/>
                    </a:lnTo>
                    <a:close/>
                  </a:path>
                </a:pathLst>
              </a:custGeom>
              <a:solidFill>
                <a:srgbClr val="843663"/>
              </a:solidFill>
            </p:spPr>
          </p:sp>
          <p:sp>
            <p:nvSpPr>
              <p:cNvPr id="28" name="Freeform 16"/>
              <p:cNvSpPr/>
              <p:nvPr/>
            </p:nvSpPr>
            <p:spPr>
              <a:xfrm>
                <a:off x="1270000" y="1270000"/>
                <a:ext cx="1270000" cy="452328"/>
              </a:xfrm>
              <a:custGeom>
                <a:avLst/>
                <a:gdLst/>
                <a:ahLst/>
                <a:cxnLst/>
                <a:rect l="l" t="t" r="r" b="b"/>
                <a:pathLst>
                  <a:path w="1270000" h="452328">
                    <a:moveTo>
                      <a:pt x="1270000" y="0"/>
                    </a:moveTo>
                    <a:cubicBezTo>
                      <a:pt x="1270000" y="154588"/>
                      <a:pt x="1241777" y="307877"/>
                      <a:pt x="1186718" y="452328"/>
                    </a:cubicBezTo>
                    <a:lnTo>
                      <a:pt x="0" y="0"/>
                    </a:lnTo>
                    <a:close/>
                  </a:path>
                </a:pathLst>
              </a:custGeom>
              <a:solidFill>
                <a:srgbClr val="99649D"/>
              </a:solidFill>
            </p:spPr>
          </p:sp>
          <p:sp>
            <p:nvSpPr>
              <p:cNvPr id="29" name="Freeform 17"/>
              <p:cNvSpPr/>
              <p:nvPr/>
            </p:nvSpPr>
            <p:spPr>
              <a:xfrm>
                <a:off x="-60951" y="0"/>
                <a:ext cx="2538793" cy="2647376"/>
              </a:xfrm>
              <a:custGeom>
                <a:avLst/>
                <a:gdLst/>
                <a:ahLst/>
                <a:cxnLst/>
                <a:rect l="l" t="t" r="r" b="b"/>
                <a:pathLst>
                  <a:path w="2538793" h="2647376">
                    <a:moveTo>
                      <a:pt x="2538793" y="1662452"/>
                    </a:moveTo>
                    <a:cubicBezTo>
                      <a:pt x="2337934" y="2280632"/>
                      <a:pt x="1702739" y="2647376"/>
                      <a:pt x="1066945" y="2512256"/>
                    </a:cubicBezTo>
                    <a:cubicBezTo>
                      <a:pt x="431150" y="2377136"/>
                      <a:pt x="0" y="1783770"/>
                      <a:pt x="67899" y="1137333"/>
                    </a:cubicBezTo>
                    <a:cubicBezTo>
                      <a:pt x="135799" y="490896"/>
                      <a:pt x="680830" y="65"/>
                      <a:pt x="1330824" y="0"/>
                    </a:cubicBezTo>
                    <a:lnTo>
                      <a:pt x="1330951" y="1270000"/>
                    </a:lnTo>
                    <a:close/>
                  </a:path>
                </a:pathLst>
              </a:custGeom>
              <a:solidFill>
                <a:srgbClr val="A694D2"/>
              </a:solidFill>
            </p:spPr>
          </p:sp>
          <p:sp>
            <p:nvSpPr>
              <p:cNvPr id="30" name="Freeform 18"/>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B1C5FF"/>
              </a:solidFill>
            </p:spPr>
          </p:sp>
        </p:gr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1260032" y="1028700"/>
            <a:ext cx="15936106" cy="8229600"/>
            <a:chOff x="0" y="0"/>
            <a:chExt cx="21248142" cy="10972800"/>
          </a:xfrm>
        </p:grpSpPr>
        <p:sp>
          <p:nvSpPr>
            <p:cNvPr id="3" name="AutoShape 3"/>
            <p:cNvSpPr/>
            <p:nvPr/>
          </p:nvSpPr>
          <p:spPr>
            <a:xfrm>
              <a:off x="0" y="0"/>
              <a:ext cx="8161867" cy="10972800"/>
            </a:xfrm>
            <a:prstGeom prst="rect">
              <a:avLst/>
            </a:prstGeom>
            <a:solidFill>
              <a:srgbClr val="FFFFFF"/>
            </a:solidFill>
          </p:spPr>
        </p:sp>
        <p:sp>
          <p:nvSpPr>
            <p:cNvPr id="4" name="AutoShape 4"/>
            <p:cNvSpPr/>
            <p:nvPr/>
          </p:nvSpPr>
          <p:spPr>
            <a:xfrm rot="5400000">
              <a:off x="10624071" y="348729"/>
              <a:ext cx="8161867" cy="13086275"/>
            </a:xfrm>
            <a:prstGeom prst="rect">
              <a:avLst/>
            </a:prstGeom>
            <a:solidFill>
              <a:srgbClr val="FFFFFF"/>
            </a:solidFill>
          </p:spPr>
        </p:sp>
      </p:grpSp>
      <p:sp>
        <p:nvSpPr>
          <p:cNvPr id="5" name="AutoShape 5"/>
          <p:cNvSpPr/>
          <p:nvPr/>
        </p:nvSpPr>
        <p:spPr>
          <a:xfrm rot="-5400000">
            <a:off x="1240982" y="-205132"/>
            <a:ext cx="38100" cy="3238500"/>
          </a:xfrm>
          <a:prstGeom prst="rect">
            <a:avLst/>
          </a:prstGeom>
          <a:solidFill>
            <a:srgbClr val="640329"/>
          </a:solidFill>
        </p:spPr>
      </p:sp>
      <p:sp>
        <p:nvSpPr>
          <p:cNvPr id="6" name="TextBox 6"/>
          <p:cNvSpPr txBox="1"/>
          <p:nvPr/>
        </p:nvSpPr>
        <p:spPr>
          <a:xfrm>
            <a:off x="9144000" y="1114425"/>
            <a:ext cx="8052138" cy="1478915"/>
          </a:xfrm>
          <a:prstGeom prst="rect">
            <a:avLst/>
          </a:prstGeom>
        </p:spPr>
        <p:txBody>
          <a:bodyPr lIns="0" tIns="0" rIns="0" bIns="0" rtlCol="0" anchor="t">
            <a:spAutoFit/>
          </a:bodyPr>
          <a:lstStyle/>
          <a:p>
            <a:pPr algn="l">
              <a:lnSpc>
                <a:spcPts val="5600"/>
              </a:lnSpc>
            </a:pPr>
            <a:r>
              <a:rPr lang="en-US" sz="5600" spc="280">
                <a:solidFill>
                  <a:srgbClr val="640329"/>
                </a:solidFill>
                <a:latin typeface="Roboto Condensed Bold"/>
              </a:rPr>
              <a:t>OUR PRESTIGIOUS CLIENTS</a:t>
            </a:r>
          </a:p>
        </p:txBody>
      </p:sp>
      <p:sp>
        <p:nvSpPr>
          <p:cNvPr id="7" name="AutoShape 7"/>
          <p:cNvSpPr/>
          <p:nvPr/>
        </p:nvSpPr>
        <p:spPr>
          <a:xfrm rot="-10800000">
            <a:off x="16776346" y="7217979"/>
            <a:ext cx="38100" cy="3238500"/>
          </a:xfrm>
          <a:prstGeom prst="rect">
            <a:avLst/>
          </a:prstGeom>
          <a:solidFill>
            <a:srgbClr val="640329"/>
          </a:solidFill>
        </p:spPr>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98315" y="4959909"/>
            <a:ext cx="2494918" cy="677500"/>
          </a:xfrm>
          <a:prstGeom prst="rect">
            <a:avLst/>
          </a:prstGeom>
          <a:ln>
            <a:noFill/>
          </a:ln>
          <a:effectLst>
            <a:outerShdw blurRad="190500" algn="tl" rotWithShape="0">
              <a:srgbClr val="000000">
                <a:alpha val="70000"/>
              </a:srgbClr>
            </a:outerShdw>
          </a:effectLst>
        </p:spPr>
      </p:pic>
      <p:pic>
        <p:nvPicPr>
          <p:cNvPr id="9" name="Picture 8"/>
          <p:cNvPicPr>
            <a:picLocks/>
          </p:cNvPicPr>
          <p:nvPr/>
        </p:nvPicPr>
        <p:blipFill>
          <a:blip r:embed="rId3" cstate="email">
            <a:extLst>
              <a:ext uri="{28A0092B-C50C-407E-A947-70E740481C1C}">
                <a14:useLocalDpi xmlns:a14="http://schemas.microsoft.com/office/drawing/2010/main"/>
              </a:ext>
            </a:extLst>
          </a:blip>
          <a:stretch>
            <a:fillRect/>
          </a:stretch>
        </p:blipFill>
        <p:spPr>
          <a:xfrm>
            <a:off x="2193579" y="6703813"/>
            <a:ext cx="2499653" cy="644649"/>
          </a:xfrm>
          <a:prstGeom prst="rect">
            <a:avLst/>
          </a:prstGeom>
          <a:ln>
            <a:noFill/>
          </a:ln>
          <a:effectLst>
            <a:outerShdw blurRad="190500" algn="tl" rotWithShape="0">
              <a:srgbClr val="000000">
                <a:alpha val="70000"/>
              </a:srgbClr>
            </a:outerShdw>
          </a:effectLst>
        </p:spPr>
      </p:pic>
      <p:pic>
        <p:nvPicPr>
          <p:cNvPr id="10" name="Picture 9"/>
          <p:cNvPicPr>
            <a:picLocks/>
          </p:cNvPicPr>
          <p:nvPr/>
        </p:nvPicPr>
        <p:blipFill rotWithShape="1">
          <a:blip r:embed="rId4" cstate="email">
            <a:extLst>
              <a:ext uri="{28A0092B-C50C-407E-A947-70E740481C1C}">
                <a14:useLocalDpi xmlns:a14="http://schemas.microsoft.com/office/drawing/2010/main"/>
              </a:ext>
            </a:extLst>
          </a:blip>
          <a:srcRect l="26022" t="28523" r="26021" b="28523"/>
          <a:stretch/>
        </p:blipFill>
        <p:spPr>
          <a:xfrm>
            <a:off x="2193579" y="5825590"/>
            <a:ext cx="2499653" cy="644649"/>
          </a:xfrm>
          <a:prstGeom prst="rect">
            <a:avLst/>
          </a:prstGeom>
          <a:ln>
            <a:noFill/>
          </a:ln>
          <a:effectLst>
            <a:outerShdw blurRad="190500" algn="tl" rotWithShape="0">
              <a:srgbClr val="000000">
                <a:alpha val="70000"/>
              </a:srgbClr>
            </a:outerShdw>
          </a:effectLst>
        </p:spPr>
      </p:pic>
      <p:pic>
        <p:nvPicPr>
          <p:cNvPr id="11" name="Picture 10"/>
          <p:cNvPicPr>
            <a:picLocks/>
          </p:cNvPicPr>
          <p:nvPr/>
        </p:nvPicPr>
        <p:blipFill>
          <a:blip r:embed="rId5">
            <a:extLst>
              <a:ext uri="{28A0092B-C50C-407E-A947-70E740481C1C}">
                <a14:useLocalDpi xmlns:a14="http://schemas.microsoft.com/office/drawing/2010/main"/>
              </a:ext>
            </a:extLst>
          </a:blip>
          <a:stretch>
            <a:fillRect/>
          </a:stretch>
        </p:blipFill>
        <p:spPr>
          <a:xfrm>
            <a:off x="2193579" y="8442826"/>
            <a:ext cx="2499653" cy="644649"/>
          </a:xfrm>
          <a:prstGeom prst="rect">
            <a:avLst/>
          </a:prstGeom>
          <a:ln>
            <a:noFill/>
          </a:ln>
          <a:effectLst>
            <a:outerShdw blurRad="190500" algn="tl" rotWithShape="0">
              <a:srgbClr val="000000">
                <a:alpha val="70000"/>
              </a:srgbClr>
            </a:outerShdw>
          </a:effectLst>
        </p:spPr>
      </p:pic>
      <p:pic>
        <p:nvPicPr>
          <p:cNvPr id="12" name="Picture 11"/>
          <p:cNvPicPr>
            <a:picLocks/>
          </p:cNvPicPr>
          <p:nvPr/>
        </p:nvPicPr>
        <p:blipFill>
          <a:blip r:embed="rId6">
            <a:extLst>
              <a:ext uri="{28A0092B-C50C-407E-A947-70E740481C1C}">
                <a14:useLocalDpi xmlns:a14="http://schemas.microsoft.com/office/drawing/2010/main"/>
              </a:ext>
            </a:extLst>
          </a:blip>
          <a:stretch>
            <a:fillRect/>
          </a:stretch>
        </p:blipFill>
        <p:spPr>
          <a:xfrm>
            <a:off x="2193579" y="7582036"/>
            <a:ext cx="2499653" cy="644649"/>
          </a:xfrm>
          <a:prstGeom prst="rect">
            <a:avLst/>
          </a:prstGeom>
          <a:ln>
            <a:noFill/>
          </a:ln>
          <a:effectLst>
            <a:outerShdw blurRad="190500" algn="tl" rotWithShape="0">
              <a:srgbClr val="000000">
                <a:alpha val="70000"/>
              </a:srgbClr>
            </a:outerShdw>
          </a:effectLst>
        </p:spPr>
      </p:pic>
      <p:pic>
        <p:nvPicPr>
          <p:cNvPr id="13" name="Picture 12"/>
          <p:cNvPicPr>
            <a:picLocks/>
          </p:cNvPicPr>
          <p:nvPr/>
        </p:nvPicPr>
        <p:blipFill rotWithShape="1">
          <a:blip r:embed="rId7" cstate="email">
            <a:extLst>
              <a:ext uri="{28A0092B-C50C-407E-A947-70E740481C1C}">
                <a14:useLocalDpi xmlns:a14="http://schemas.microsoft.com/office/drawing/2010/main"/>
              </a:ext>
            </a:extLst>
          </a:blip>
          <a:srcRect l="12465" t="16434" r="11937" b="9611"/>
          <a:stretch/>
        </p:blipFill>
        <p:spPr>
          <a:xfrm>
            <a:off x="6191788" y="7660245"/>
            <a:ext cx="2499652" cy="641622"/>
          </a:xfrm>
          <a:prstGeom prst="rect">
            <a:avLst/>
          </a:prstGeom>
          <a:ln>
            <a:noFill/>
          </a:ln>
          <a:effectLst>
            <a:outerShdw blurRad="190500" algn="tl" rotWithShape="0">
              <a:srgbClr val="000000">
                <a:alpha val="70000"/>
              </a:srgbClr>
            </a:outerShdw>
          </a:effectLst>
        </p:spPr>
      </p:pic>
      <p:pic>
        <p:nvPicPr>
          <p:cNvPr id="14" name="Picture 13"/>
          <p:cNvPicPr>
            <a:picLocks/>
          </p:cNvPicPr>
          <p:nvPr/>
        </p:nvPicPr>
        <p:blipFill>
          <a:blip r:embed="rId8">
            <a:extLst>
              <a:ext uri="{28A0092B-C50C-407E-A947-70E740481C1C}">
                <a14:useLocalDpi xmlns:a14="http://schemas.microsoft.com/office/drawing/2010/main"/>
              </a:ext>
            </a:extLst>
          </a:blip>
          <a:stretch>
            <a:fillRect/>
          </a:stretch>
        </p:blipFill>
        <p:spPr>
          <a:xfrm>
            <a:off x="6150045" y="5807680"/>
            <a:ext cx="2499652" cy="641622"/>
          </a:xfrm>
          <a:prstGeom prst="rect">
            <a:avLst/>
          </a:prstGeom>
          <a:ln>
            <a:noFill/>
          </a:ln>
          <a:effectLst>
            <a:outerShdw blurRad="190500" algn="tl" rotWithShape="0">
              <a:srgbClr val="000000">
                <a:alpha val="70000"/>
              </a:srgbClr>
            </a:outerShdw>
          </a:effectLst>
        </p:spPr>
      </p:pic>
      <p:pic>
        <p:nvPicPr>
          <p:cNvPr id="15" name="Picture 14"/>
          <p:cNvPicPr>
            <a:picLocks/>
          </p:cNvPicPr>
          <p:nvPr/>
        </p:nvPicPr>
        <p:blipFill rotWithShape="1">
          <a:blip r:embed="rId9" cstate="print">
            <a:extLst>
              <a:ext uri="{28A0092B-C50C-407E-A947-70E740481C1C}">
                <a14:useLocalDpi xmlns:a14="http://schemas.microsoft.com/office/drawing/2010/main"/>
              </a:ext>
            </a:extLst>
          </a:blip>
          <a:srcRect/>
          <a:stretch/>
        </p:blipFill>
        <p:spPr>
          <a:xfrm>
            <a:off x="6150045" y="6703813"/>
            <a:ext cx="2499652" cy="641622"/>
          </a:xfrm>
          <a:prstGeom prst="rect">
            <a:avLst/>
          </a:prstGeom>
          <a:ln>
            <a:noFill/>
          </a:ln>
          <a:effectLst>
            <a:outerShdw blurRad="190500" algn="tl" rotWithShape="0">
              <a:srgbClr val="000000">
                <a:alpha val="70000"/>
              </a:srgbClr>
            </a:outerShdw>
          </a:effectLst>
        </p:spPr>
      </p:pic>
      <p:pic>
        <p:nvPicPr>
          <p:cNvPr id="16" name="Picture 15"/>
          <p:cNvPicPr>
            <a:picLocks/>
          </p:cNvPicPr>
          <p:nvPr/>
        </p:nvPicPr>
        <p:blipFill>
          <a:blip r:embed="rId10">
            <a:extLst>
              <a:ext uri="{28A0092B-C50C-407E-A947-70E740481C1C}">
                <a14:useLocalDpi xmlns:a14="http://schemas.microsoft.com/office/drawing/2010/main"/>
              </a:ext>
            </a:extLst>
          </a:blip>
          <a:stretch>
            <a:fillRect/>
          </a:stretch>
        </p:blipFill>
        <p:spPr>
          <a:xfrm>
            <a:off x="10224236" y="5100955"/>
            <a:ext cx="2499652" cy="641622"/>
          </a:xfrm>
          <a:prstGeom prst="rect">
            <a:avLst/>
          </a:prstGeom>
          <a:ln>
            <a:noFill/>
          </a:ln>
          <a:effectLst>
            <a:outerShdw blurRad="190500" algn="tl" rotWithShape="0">
              <a:srgbClr val="000000">
                <a:alpha val="70000"/>
              </a:srgbClr>
            </a:outerShdw>
          </a:effectLst>
        </p:spPr>
      </p:pic>
      <p:pic>
        <p:nvPicPr>
          <p:cNvPr id="17" name="Picture 16"/>
          <p:cNvPicPr>
            <a:picLocks/>
          </p:cNvPicPr>
          <p:nvPr/>
        </p:nvPicPr>
        <p:blipFill rotWithShape="1">
          <a:blip r:embed="rId11" cstate="email">
            <a:extLst>
              <a:ext uri="{28A0092B-C50C-407E-A947-70E740481C1C}">
                <a14:useLocalDpi xmlns:a14="http://schemas.microsoft.com/office/drawing/2010/main"/>
              </a:ext>
            </a:extLst>
          </a:blip>
          <a:srcRect/>
          <a:stretch/>
        </p:blipFill>
        <p:spPr>
          <a:xfrm>
            <a:off x="10224236" y="5999302"/>
            <a:ext cx="2499652" cy="641622"/>
          </a:xfrm>
          <a:prstGeom prst="rect">
            <a:avLst/>
          </a:prstGeom>
          <a:ln>
            <a:noFill/>
          </a:ln>
          <a:effectLst>
            <a:outerShdw blurRad="190500" algn="tl" rotWithShape="0">
              <a:srgbClr val="000000">
                <a:alpha val="70000"/>
              </a:srgbClr>
            </a:outerShdw>
          </a:effectLst>
        </p:spPr>
      </p:pic>
      <p:pic>
        <p:nvPicPr>
          <p:cNvPr id="18" name="Picture 17"/>
          <p:cNvPicPr>
            <a:picLocks/>
          </p:cNvPicPr>
          <p:nvPr/>
        </p:nvPicPr>
        <p:blipFill>
          <a:blip r:embed="rId12">
            <a:extLst>
              <a:ext uri="{28A0092B-C50C-407E-A947-70E740481C1C}">
                <a14:useLocalDpi xmlns:a14="http://schemas.microsoft.com/office/drawing/2010/main"/>
              </a:ext>
            </a:extLst>
          </a:blip>
          <a:stretch>
            <a:fillRect/>
          </a:stretch>
        </p:blipFill>
        <p:spPr>
          <a:xfrm>
            <a:off x="10224236" y="6945362"/>
            <a:ext cx="2499652" cy="641622"/>
          </a:xfrm>
          <a:prstGeom prst="rect">
            <a:avLst/>
          </a:prstGeom>
          <a:ln>
            <a:noFill/>
          </a:ln>
          <a:effectLst>
            <a:outerShdw blurRad="190500" algn="tl" rotWithShape="0">
              <a:srgbClr val="000000">
                <a:alpha val="70000"/>
              </a:srgbClr>
            </a:outerShdw>
          </a:effectLst>
        </p:spPr>
      </p:pic>
      <p:pic>
        <p:nvPicPr>
          <p:cNvPr id="19" name="Picture 18"/>
          <p:cNvPicPr>
            <a:picLocks/>
          </p:cNvPicPr>
          <p:nvPr/>
        </p:nvPicPr>
        <p:blipFill>
          <a:blip r:embed="rId13" cstate="email">
            <a:extLst>
              <a:ext uri="{28A0092B-C50C-407E-A947-70E740481C1C}">
                <a14:useLocalDpi xmlns:a14="http://schemas.microsoft.com/office/drawing/2010/main"/>
              </a:ext>
            </a:extLst>
          </a:blip>
          <a:stretch>
            <a:fillRect/>
          </a:stretch>
        </p:blipFill>
        <p:spPr>
          <a:xfrm>
            <a:off x="14146908" y="4995787"/>
            <a:ext cx="2499652" cy="641622"/>
          </a:xfrm>
          <a:prstGeom prst="rect">
            <a:avLst/>
          </a:prstGeom>
          <a:ln>
            <a:noFill/>
          </a:ln>
          <a:effectLst>
            <a:outerShdw blurRad="190500" algn="tl" rotWithShape="0">
              <a:srgbClr val="000000">
                <a:alpha val="70000"/>
              </a:srgbClr>
            </a:outerShdw>
          </a:effectLst>
        </p:spPr>
      </p:pic>
      <p:pic>
        <p:nvPicPr>
          <p:cNvPr id="20" name="Picture 19"/>
          <p:cNvPicPr>
            <a:picLocks/>
          </p:cNvPicPr>
          <p:nvPr/>
        </p:nvPicPr>
        <p:blipFill>
          <a:blip r:embed="rId14">
            <a:extLst>
              <a:ext uri="{28A0092B-C50C-407E-A947-70E740481C1C}">
                <a14:useLocalDpi xmlns:a14="http://schemas.microsoft.com/office/drawing/2010/main"/>
              </a:ext>
            </a:extLst>
          </a:blip>
          <a:stretch>
            <a:fillRect/>
          </a:stretch>
        </p:blipFill>
        <p:spPr>
          <a:xfrm>
            <a:off x="6191788" y="4956939"/>
            <a:ext cx="2499652" cy="641622"/>
          </a:xfrm>
          <a:prstGeom prst="rect">
            <a:avLst/>
          </a:prstGeom>
          <a:ln>
            <a:noFill/>
          </a:ln>
          <a:effectLst>
            <a:outerShdw blurRad="190500" algn="tl" rotWithShape="0">
              <a:srgbClr val="000000">
                <a:alpha val="70000"/>
              </a:srgbClr>
            </a:outerShdw>
          </a:effectLst>
        </p:spPr>
      </p:pic>
      <p:pic>
        <p:nvPicPr>
          <p:cNvPr id="21" name="Picture 20"/>
          <p:cNvPicPr>
            <a:picLocks/>
          </p:cNvPicPr>
          <p:nvPr/>
        </p:nvPicPr>
        <p:blipFill>
          <a:blip r:embed="rId15">
            <a:extLst>
              <a:ext uri="{28A0092B-C50C-407E-A947-70E740481C1C}">
                <a14:useLocalDpi xmlns:a14="http://schemas.microsoft.com/office/drawing/2010/main"/>
              </a:ext>
            </a:extLst>
          </a:blip>
          <a:stretch>
            <a:fillRect/>
          </a:stretch>
        </p:blipFill>
        <p:spPr>
          <a:xfrm>
            <a:off x="10189996" y="7850777"/>
            <a:ext cx="2499652" cy="641622"/>
          </a:xfrm>
          <a:prstGeom prst="rect">
            <a:avLst/>
          </a:prstGeom>
          <a:ln>
            <a:noFill/>
          </a:ln>
          <a:effectLst>
            <a:outerShdw blurRad="190500" algn="tl" rotWithShape="0">
              <a:srgbClr val="000000">
                <a:alpha val="70000"/>
              </a:srgbClr>
            </a:outerShdw>
          </a:effectLst>
        </p:spPr>
      </p:pic>
      <p:pic>
        <p:nvPicPr>
          <p:cNvPr id="22" name="Picture 11" descr="Image result for italy map logo"/>
          <p:cNvPicPr>
            <a:picLocks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204725" y="3300467"/>
            <a:ext cx="2499652" cy="1210608"/>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pic>
        <p:nvPicPr>
          <p:cNvPr id="23" name="Picture 25" descr="Image result for france map logo"/>
          <p:cNvPicPr>
            <a:picLocks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0368252" y="3274673"/>
            <a:ext cx="2499652" cy="12106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5" descr="Image result for france map logo"/>
          <p:cNvPicPr>
            <a:picLocks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0189996" y="3274673"/>
            <a:ext cx="2499652" cy="1426867"/>
          </a:xfrm>
          <a:prstGeom prst="roundRect">
            <a:avLst>
              <a:gd name="adj" fmla="val 8594"/>
            </a:avLst>
          </a:prstGeom>
          <a:solidFill>
            <a:srgbClr val="FFFFFF">
              <a:shade val="85000"/>
            </a:srgbClr>
          </a:solidFill>
          <a:ln w="3175">
            <a:solidFill>
              <a:srgbClr val="C5C5C5"/>
            </a:solidFill>
          </a:ln>
          <a:effectLst>
            <a:reflection blurRad="12700" stA="38000" endPos="28000" dist="5000" dir="5400000" sy="-100000" algn="bl" rotWithShape="0"/>
          </a:effectLst>
        </p:spPr>
      </p:pic>
      <p:pic>
        <p:nvPicPr>
          <p:cNvPr id="25" name="Picture 27" descr="Suisse_blog"/>
          <p:cNvPicPr>
            <a:picLocks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4276694" y="3214077"/>
            <a:ext cx="2499652" cy="1487463"/>
          </a:xfrm>
          <a:prstGeom prst="roundRect">
            <a:avLst>
              <a:gd name="adj" fmla="val 8594"/>
            </a:avLst>
          </a:prstGeom>
          <a:solidFill>
            <a:srgbClr val="FFFFFF">
              <a:shade val="85000"/>
            </a:srgbClr>
          </a:solidFill>
          <a:ln w="3175">
            <a:solidFill>
              <a:srgbClr val="C5C5C5"/>
            </a:solidFill>
          </a:ln>
          <a:effectLst>
            <a:reflection blurRad="12700" stA="38000" endPos="28000" dist="5000" dir="5400000" sy="-100000" algn="bl" rotWithShape="0"/>
          </a:effectLst>
        </p:spPr>
      </p:pic>
      <p:pic>
        <p:nvPicPr>
          <p:cNvPr id="26" name="Picture 25"/>
          <p:cNvPicPr/>
          <p:nvPr/>
        </p:nvPicPr>
        <p:blipFill>
          <a:blip r:embed="rId20">
            <a:extLst>
              <a:ext uri="{28A0092B-C50C-407E-A947-70E740481C1C}">
                <a14:useLocalDpi xmlns:a14="http://schemas.microsoft.com/office/drawing/2010/main"/>
              </a:ext>
            </a:extLst>
          </a:blip>
          <a:srcRect/>
          <a:stretch>
            <a:fillRect/>
          </a:stretch>
        </p:blipFill>
        <p:spPr bwMode="auto">
          <a:xfrm>
            <a:off x="6255693" y="3331096"/>
            <a:ext cx="2315383" cy="11492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a:off x="3486022" y="1775533"/>
            <a:ext cx="11315956" cy="6735934"/>
          </a:xfrm>
          <a:prstGeom prst="rect">
            <a:avLst/>
          </a:prstGeom>
          <a:solidFill>
            <a:srgbClr val="FFFFFF"/>
          </a:solidFill>
        </p:spPr>
      </p:sp>
      <p:grpSp>
        <p:nvGrpSpPr>
          <p:cNvPr id="3" name="Group 3"/>
          <p:cNvGrpSpPr/>
          <p:nvPr/>
        </p:nvGrpSpPr>
        <p:grpSpPr>
          <a:xfrm>
            <a:off x="4460352" y="2008303"/>
            <a:ext cx="9367296" cy="6270394"/>
            <a:chOff x="0" y="0"/>
            <a:chExt cx="12489727" cy="8360525"/>
          </a:xfrm>
        </p:grpSpPr>
        <p:sp>
          <p:nvSpPr>
            <p:cNvPr id="4" name="TextBox 4"/>
            <p:cNvSpPr txBox="1"/>
            <p:nvPr/>
          </p:nvSpPr>
          <p:spPr>
            <a:xfrm>
              <a:off x="876771" y="-9525"/>
              <a:ext cx="10736185" cy="649605"/>
            </a:xfrm>
            <a:prstGeom prst="rect">
              <a:avLst/>
            </a:prstGeom>
          </p:spPr>
          <p:txBody>
            <a:bodyPr lIns="0" tIns="0" rIns="0" bIns="0" rtlCol="0" anchor="t">
              <a:spAutoFit/>
            </a:bodyPr>
            <a:lstStyle/>
            <a:p>
              <a:pPr algn="ctr">
                <a:lnSpc>
                  <a:spcPts val="3779"/>
                </a:lnSpc>
              </a:pPr>
              <a:r>
                <a:rPr lang="en-US" sz="3150" spc="315">
                  <a:solidFill>
                    <a:srgbClr val="640329"/>
                  </a:solidFill>
                  <a:latin typeface="Roboto Condensed Bold"/>
                </a:rPr>
                <a:t>OUR THRIVING PHILOSOPHY</a:t>
              </a:r>
            </a:p>
          </p:txBody>
        </p:sp>
        <p:sp>
          <p:nvSpPr>
            <p:cNvPr id="5" name="TextBox 5"/>
            <p:cNvSpPr txBox="1"/>
            <p:nvPr/>
          </p:nvSpPr>
          <p:spPr>
            <a:xfrm>
              <a:off x="876771" y="7743940"/>
              <a:ext cx="10736185" cy="616585"/>
            </a:xfrm>
            <a:prstGeom prst="rect">
              <a:avLst/>
            </a:prstGeom>
          </p:spPr>
          <p:txBody>
            <a:bodyPr lIns="0" tIns="0" rIns="0" bIns="0" rtlCol="0" anchor="t">
              <a:spAutoFit/>
            </a:bodyPr>
            <a:lstStyle/>
            <a:p>
              <a:pPr algn="ctr">
                <a:lnSpc>
                  <a:spcPts val="3640"/>
                </a:lnSpc>
              </a:pPr>
              <a:r>
                <a:rPr lang="en-US" sz="2800" spc="252">
                  <a:solidFill>
                    <a:srgbClr val="070708"/>
                  </a:solidFill>
                  <a:latin typeface="Roboto"/>
                </a:rPr>
                <a:t>- BILL GATES</a:t>
              </a:r>
            </a:p>
          </p:txBody>
        </p:sp>
        <p:sp>
          <p:nvSpPr>
            <p:cNvPr id="6" name="TextBox 6"/>
            <p:cNvSpPr txBox="1"/>
            <p:nvPr/>
          </p:nvSpPr>
          <p:spPr>
            <a:xfrm>
              <a:off x="0" y="1329536"/>
              <a:ext cx="12489727" cy="5775960"/>
            </a:xfrm>
            <a:prstGeom prst="rect">
              <a:avLst/>
            </a:prstGeom>
          </p:spPr>
          <p:txBody>
            <a:bodyPr lIns="0" tIns="0" rIns="0" bIns="0" rtlCol="0" anchor="t">
              <a:spAutoFit/>
            </a:bodyPr>
            <a:lstStyle/>
            <a:p>
              <a:pPr algn="ctr">
                <a:lnSpc>
                  <a:spcPts val="4800"/>
                </a:lnSpc>
              </a:pPr>
              <a:r>
                <a:rPr lang="en-US" sz="4800" spc="384">
                  <a:solidFill>
                    <a:srgbClr val="2CA3C8"/>
                  </a:solidFill>
                  <a:latin typeface="Roboto"/>
                </a:rPr>
                <a:t>"In business, the idea of measuring what you are doing, picking the measurements that count, like </a:t>
              </a:r>
              <a:r>
                <a:rPr lang="en-US" sz="4800" spc="384">
                  <a:solidFill>
                    <a:srgbClr val="2CA3C8"/>
                  </a:solidFill>
                  <a:latin typeface="Roboto Bold"/>
                </a:rPr>
                <a:t>customer satisfaction </a:t>
              </a:r>
              <a:r>
                <a:rPr lang="en-US" sz="4800" spc="384">
                  <a:solidFill>
                    <a:srgbClr val="2CA3C8"/>
                  </a:solidFill>
                  <a:latin typeface="Roboto"/>
                </a:rPr>
                <a:t>and performance... you thrive on that."</a:t>
              </a: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449775" y="3153451"/>
            <a:ext cx="3799443" cy="6109558"/>
          </a:xfrm>
          <a:prstGeom prst="rect">
            <a:avLst/>
          </a:prstGeom>
          <a:solidFill>
            <a:srgbClr val="D9D9D9"/>
          </a:solidFill>
        </p:spPr>
      </p:sp>
      <p:sp>
        <p:nvSpPr>
          <p:cNvPr id="3" name="AutoShape 3"/>
          <p:cNvSpPr/>
          <p:nvPr/>
        </p:nvSpPr>
        <p:spPr>
          <a:xfrm>
            <a:off x="1028700" y="3153451"/>
            <a:ext cx="3799443" cy="6109558"/>
          </a:xfrm>
          <a:prstGeom prst="rect">
            <a:avLst/>
          </a:prstGeom>
          <a:solidFill>
            <a:srgbClr val="D9D9D9"/>
          </a:solidFill>
        </p:spPr>
      </p:sp>
      <p:sp>
        <p:nvSpPr>
          <p:cNvPr id="4" name="AutoShape 4"/>
          <p:cNvSpPr/>
          <p:nvPr/>
        </p:nvSpPr>
        <p:spPr>
          <a:xfrm>
            <a:off x="474356" y="6639303"/>
            <a:ext cx="38100" cy="4330700"/>
          </a:xfrm>
          <a:prstGeom prst="rect">
            <a:avLst/>
          </a:prstGeom>
          <a:solidFill>
            <a:srgbClr val="640329"/>
          </a:solidFill>
        </p:spPr>
      </p:sp>
      <p:sp>
        <p:nvSpPr>
          <p:cNvPr id="5" name="AutoShape 5"/>
          <p:cNvSpPr/>
          <p:nvPr/>
        </p:nvSpPr>
        <p:spPr>
          <a:xfrm rot="-5400000">
            <a:off x="17020099" y="-1155700"/>
            <a:ext cx="38100" cy="4330700"/>
          </a:xfrm>
          <a:prstGeom prst="rect">
            <a:avLst/>
          </a:prstGeom>
          <a:solidFill>
            <a:srgbClr val="640329"/>
          </a:solidFill>
        </p:spPr>
      </p:sp>
      <p:sp>
        <p:nvSpPr>
          <p:cNvPr id="6" name="AutoShape 6"/>
          <p:cNvSpPr/>
          <p:nvPr/>
        </p:nvSpPr>
        <p:spPr>
          <a:xfrm>
            <a:off x="5169163" y="3153451"/>
            <a:ext cx="3799443" cy="6109558"/>
          </a:xfrm>
          <a:prstGeom prst="rect">
            <a:avLst/>
          </a:prstGeom>
          <a:solidFill>
            <a:srgbClr val="D9D9D9"/>
          </a:solidFill>
        </p:spPr>
      </p:sp>
      <p:sp>
        <p:nvSpPr>
          <p:cNvPr id="7" name="TextBox 7"/>
          <p:cNvSpPr txBox="1"/>
          <p:nvPr/>
        </p:nvSpPr>
        <p:spPr>
          <a:xfrm>
            <a:off x="1238768" y="5600700"/>
            <a:ext cx="3379307" cy="2310765"/>
          </a:xfrm>
          <a:prstGeom prst="rect">
            <a:avLst/>
          </a:prstGeom>
        </p:spPr>
        <p:txBody>
          <a:bodyPr lIns="0" tIns="0" rIns="0" bIns="0" rtlCol="0" anchor="t">
            <a:spAutoFit/>
          </a:bodyPr>
          <a:lstStyle/>
          <a:p>
            <a:pPr marL="453390" lvl="1" indent="-226695">
              <a:lnSpc>
                <a:spcPts val="3045"/>
              </a:lnSpc>
              <a:buFont typeface="Arial"/>
              <a:buChar char="•"/>
            </a:pPr>
            <a:r>
              <a:rPr lang="en-US" sz="2100" spc="31" dirty="0">
                <a:solidFill>
                  <a:srgbClr val="2CA3C8"/>
                </a:solidFill>
                <a:latin typeface="Roboto"/>
              </a:rPr>
              <a:t>Sampling query from client</a:t>
            </a:r>
          </a:p>
          <a:p>
            <a:pPr marL="453390" lvl="1" indent="-226695">
              <a:lnSpc>
                <a:spcPts val="3045"/>
              </a:lnSpc>
              <a:buFont typeface="Arial"/>
              <a:buChar char="•"/>
            </a:pPr>
            <a:r>
              <a:rPr lang="en-US" sz="2100" spc="31" dirty="0">
                <a:solidFill>
                  <a:srgbClr val="2CA3C8"/>
                </a:solidFill>
                <a:latin typeface="Roboto"/>
              </a:rPr>
              <a:t>Prototype sample</a:t>
            </a:r>
          </a:p>
          <a:p>
            <a:pPr marL="453390" lvl="1" indent="-226695">
              <a:lnSpc>
                <a:spcPts val="3045"/>
              </a:lnSpc>
              <a:buFont typeface="Arial"/>
              <a:buChar char="•"/>
            </a:pPr>
            <a:r>
              <a:rPr lang="en-US" sz="2100" spc="31" dirty="0">
                <a:solidFill>
                  <a:srgbClr val="2CA3C8"/>
                </a:solidFill>
                <a:latin typeface="Roboto"/>
              </a:rPr>
              <a:t>Sample approval</a:t>
            </a:r>
          </a:p>
          <a:p>
            <a:pPr marL="453390" lvl="1" indent="-226695">
              <a:lnSpc>
                <a:spcPts val="3045"/>
              </a:lnSpc>
              <a:buFont typeface="Arial"/>
              <a:buChar char="•"/>
            </a:pPr>
            <a:r>
              <a:rPr lang="en-US" sz="2100" spc="31" dirty="0">
                <a:solidFill>
                  <a:srgbClr val="2CA3C8"/>
                </a:solidFill>
                <a:latin typeface="Roboto"/>
              </a:rPr>
              <a:t>Price negotiations</a:t>
            </a:r>
          </a:p>
          <a:p>
            <a:pPr marL="453390" lvl="1" indent="-226695">
              <a:lnSpc>
                <a:spcPts val="3045"/>
              </a:lnSpc>
              <a:buFont typeface="Arial"/>
              <a:buChar char="•"/>
            </a:pPr>
            <a:r>
              <a:rPr lang="en-US" sz="2100" spc="31" dirty="0">
                <a:solidFill>
                  <a:srgbClr val="2CA3C8"/>
                </a:solidFill>
                <a:latin typeface="Roboto"/>
              </a:rPr>
              <a:t>Purchase order</a:t>
            </a:r>
          </a:p>
        </p:txBody>
      </p:sp>
      <p:sp>
        <p:nvSpPr>
          <p:cNvPr id="8" name="TextBox 8"/>
          <p:cNvSpPr txBox="1"/>
          <p:nvPr/>
        </p:nvSpPr>
        <p:spPr>
          <a:xfrm>
            <a:off x="1238768" y="4342171"/>
            <a:ext cx="3379307" cy="474345"/>
          </a:xfrm>
          <a:prstGeom prst="rect">
            <a:avLst/>
          </a:prstGeom>
        </p:spPr>
        <p:txBody>
          <a:bodyPr lIns="0" tIns="0" rIns="0" bIns="0" rtlCol="0" anchor="t">
            <a:spAutoFit/>
          </a:bodyPr>
          <a:lstStyle/>
          <a:p>
            <a:pPr algn="ctr">
              <a:lnSpc>
                <a:spcPts val="3640"/>
              </a:lnSpc>
            </a:pPr>
            <a:r>
              <a:rPr lang="en-US" sz="2800" spc="252">
                <a:solidFill>
                  <a:srgbClr val="070708"/>
                </a:solidFill>
                <a:latin typeface="Roboto"/>
              </a:rPr>
              <a:t>SAMPLING</a:t>
            </a:r>
          </a:p>
        </p:txBody>
      </p:sp>
      <p:sp>
        <p:nvSpPr>
          <p:cNvPr id="9" name="AutoShape 9"/>
          <p:cNvSpPr/>
          <p:nvPr/>
        </p:nvSpPr>
        <p:spPr>
          <a:xfrm>
            <a:off x="9309626" y="3153451"/>
            <a:ext cx="3799443" cy="6109558"/>
          </a:xfrm>
          <a:prstGeom prst="rect">
            <a:avLst/>
          </a:prstGeom>
          <a:solidFill>
            <a:srgbClr val="D9D9D9"/>
          </a:solidFill>
        </p:spPr>
      </p:sp>
      <p:sp>
        <p:nvSpPr>
          <p:cNvPr id="10" name="TextBox 10"/>
          <p:cNvSpPr txBox="1"/>
          <p:nvPr/>
        </p:nvSpPr>
        <p:spPr>
          <a:xfrm>
            <a:off x="5383693" y="5558790"/>
            <a:ext cx="3379307" cy="3470910"/>
          </a:xfrm>
          <a:prstGeom prst="rect">
            <a:avLst/>
          </a:prstGeom>
        </p:spPr>
        <p:txBody>
          <a:bodyPr lIns="0" tIns="0" rIns="0" bIns="0" rtlCol="0" anchor="t">
            <a:spAutoFit/>
          </a:bodyPr>
          <a:lstStyle/>
          <a:p>
            <a:pPr marL="453390" lvl="1" indent="-226695">
              <a:lnSpc>
                <a:spcPts val="3045"/>
              </a:lnSpc>
              <a:buFont typeface="Arial"/>
              <a:buChar char="•"/>
            </a:pPr>
            <a:r>
              <a:rPr lang="en-US" sz="2100" spc="31" dirty="0">
                <a:solidFill>
                  <a:srgbClr val="2CA3C8"/>
                </a:solidFill>
                <a:latin typeface="Roboto"/>
              </a:rPr>
              <a:t>Proceed to L/C and proforma invoice</a:t>
            </a:r>
          </a:p>
          <a:p>
            <a:pPr marL="453390" lvl="1" indent="-226695">
              <a:lnSpc>
                <a:spcPts val="3045"/>
              </a:lnSpc>
              <a:buFont typeface="Arial"/>
              <a:buChar char="•"/>
            </a:pPr>
            <a:r>
              <a:rPr lang="en-US" sz="2100" spc="31" dirty="0">
                <a:solidFill>
                  <a:srgbClr val="2CA3C8"/>
                </a:solidFill>
                <a:latin typeface="Roboto"/>
              </a:rPr>
              <a:t>L/C from client's bank to HRM's bank</a:t>
            </a:r>
          </a:p>
          <a:p>
            <a:pPr marL="453390" lvl="1" indent="-226695">
              <a:lnSpc>
                <a:spcPts val="3045"/>
              </a:lnSpc>
              <a:buFont typeface="Arial"/>
              <a:buChar char="•"/>
            </a:pPr>
            <a:r>
              <a:rPr lang="en-US" sz="2100" spc="31" dirty="0">
                <a:solidFill>
                  <a:srgbClr val="2CA3C8"/>
                </a:solidFill>
                <a:latin typeface="Roboto"/>
              </a:rPr>
              <a:t>Correspondence for product details</a:t>
            </a:r>
          </a:p>
          <a:p>
            <a:pPr marL="453390" lvl="1" indent="-226695">
              <a:lnSpc>
                <a:spcPts val="3045"/>
              </a:lnSpc>
              <a:buFont typeface="Arial"/>
              <a:buChar char="•"/>
            </a:pPr>
            <a:r>
              <a:rPr lang="en-US" sz="2100" spc="31" dirty="0">
                <a:solidFill>
                  <a:srgbClr val="2CA3C8"/>
                </a:solidFill>
                <a:latin typeface="Roboto"/>
              </a:rPr>
              <a:t>Material requisition</a:t>
            </a:r>
          </a:p>
          <a:p>
            <a:pPr marL="453390" lvl="1" indent="-226695">
              <a:lnSpc>
                <a:spcPts val="3045"/>
              </a:lnSpc>
              <a:buFont typeface="Arial"/>
              <a:buChar char="•"/>
            </a:pPr>
            <a:r>
              <a:rPr lang="en-US" sz="2100" spc="31" dirty="0">
                <a:solidFill>
                  <a:srgbClr val="2CA3C8"/>
                </a:solidFill>
                <a:latin typeface="Roboto"/>
              </a:rPr>
              <a:t>Pre-production sampling</a:t>
            </a:r>
          </a:p>
        </p:txBody>
      </p:sp>
      <p:sp>
        <p:nvSpPr>
          <p:cNvPr id="11" name="TextBox 11"/>
          <p:cNvSpPr txBox="1"/>
          <p:nvPr/>
        </p:nvSpPr>
        <p:spPr>
          <a:xfrm>
            <a:off x="5379231" y="4342171"/>
            <a:ext cx="3379307" cy="936625"/>
          </a:xfrm>
          <a:prstGeom prst="rect">
            <a:avLst/>
          </a:prstGeom>
        </p:spPr>
        <p:txBody>
          <a:bodyPr lIns="0" tIns="0" rIns="0" bIns="0" rtlCol="0" anchor="t">
            <a:spAutoFit/>
          </a:bodyPr>
          <a:lstStyle/>
          <a:p>
            <a:pPr algn="ctr">
              <a:lnSpc>
                <a:spcPts val="3640"/>
              </a:lnSpc>
            </a:pPr>
            <a:r>
              <a:rPr lang="en-US" sz="2800" spc="252">
                <a:solidFill>
                  <a:srgbClr val="070708"/>
                </a:solidFill>
                <a:latin typeface="Roboto"/>
              </a:rPr>
              <a:t>LEGAL &amp; INFORMATION</a:t>
            </a:r>
          </a:p>
        </p:txBody>
      </p:sp>
      <p:sp>
        <p:nvSpPr>
          <p:cNvPr id="12" name="TextBox 12"/>
          <p:cNvSpPr txBox="1"/>
          <p:nvPr/>
        </p:nvSpPr>
        <p:spPr>
          <a:xfrm>
            <a:off x="9519694" y="5524500"/>
            <a:ext cx="3379307" cy="2310765"/>
          </a:xfrm>
          <a:prstGeom prst="rect">
            <a:avLst/>
          </a:prstGeom>
        </p:spPr>
        <p:txBody>
          <a:bodyPr lIns="0" tIns="0" rIns="0" bIns="0" rtlCol="0" anchor="t">
            <a:spAutoFit/>
          </a:bodyPr>
          <a:lstStyle/>
          <a:p>
            <a:pPr marL="453390" lvl="1" indent="-226695">
              <a:lnSpc>
                <a:spcPts val="3045"/>
              </a:lnSpc>
              <a:buFont typeface="Arial"/>
              <a:buChar char="•"/>
            </a:pPr>
            <a:r>
              <a:rPr lang="en-US" sz="2100" spc="31" dirty="0">
                <a:solidFill>
                  <a:srgbClr val="2CA3C8"/>
                </a:solidFill>
                <a:latin typeface="Roboto"/>
              </a:rPr>
              <a:t>Production initiated</a:t>
            </a:r>
          </a:p>
          <a:p>
            <a:pPr marL="453390" lvl="1" indent="-226695">
              <a:lnSpc>
                <a:spcPts val="3045"/>
              </a:lnSpc>
              <a:buFont typeface="Arial"/>
              <a:buChar char="•"/>
            </a:pPr>
            <a:r>
              <a:rPr lang="en-US" sz="2100" spc="31" dirty="0">
                <a:solidFill>
                  <a:srgbClr val="2CA3C8"/>
                </a:solidFill>
                <a:latin typeface="Roboto"/>
              </a:rPr>
              <a:t>Frequent feedback recorded over shipments</a:t>
            </a:r>
          </a:p>
          <a:p>
            <a:pPr marL="453390" lvl="1" indent="-226695">
              <a:lnSpc>
                <a:spcPts val="3045"/>
              </a:lnSpc>
              <a:buFont typeface="Arial"/>
              <a:buChar char="•"/>
            </a:pPr>
            <a:r>
              <a:rPr lang="en-US" sz="2100" spc="31" dirty="0">
                <a:solidFill>
                  <a:srgbClr val="2CA3C8"/>
                </a:solidFill>
                <a:latin typeface="Roboto"/>
              </a:rPr>
              <a:t>Finished goods sample sent to client</a:t>
            </a:r>
          </a:p>
        </p:txBody>
      </p:sp>
      <p:sp>
        <p:nvSpPr>
          <p:cNvPr id="13" name="TextBox 13"/>
          <p:cNvSpPr txBox="1"/>
          <p:nvPr/>
        </p:nvSpPr>
        <p:spPr>
          <a:xfrm>
            <a:off x="9519694" y="4359951"/>
            <a:ext cx="3379307" cy="474345"/>
          </a:xfrm>
          <a:prstGeom prst="rect">
            <a:avLst/>
          </a:prstGeom>
        </p:spPr>
        <p:txBody>
          <a:bodyPr lIns="0" tIns="0" rIns="0" bIns="0" rtlCol="0" anchor="t">
            <a:spAutoFit/>
          </a:bodyPr>
          <a:lstStyle/>
          <a:p>
            <a:pPr algn="ctr">
              <a:lnSpc>
                <a:spcPts val="3640"/>
              </a:lnSpc>
            </a:pPr>
            <a:r>
              <a:rPr lang="en-US" sz="2800" spc="252">
                <a:solidFill>
                  <a:srgbClr val="070708"/>
                </a:solidFill>
                <a:latin typeface="Roboto"/>
              </a:rPr>
              <a:t>PRODUCTION</a:t>
            </a:r>
          </a:p>
        </p:txBody>
      </p:sp>
      <p:sp>
        <p:nvSpPr>
          <p:cNvPr id="14" name="TextBox 14"/>
          <p:cNvSpPr txBox="1"/>
          <p:nvPr/>
        </p:nvSpPr>
        <p:spPr>
          <a:xfrm>
            <a:off x="13659843" y="5524500"/>
            <a:ext cx="3379307" cy="3084195"/>
          </a:xfrm>
          <a:prstGeom prst="rect">
            <a:avLst/>
          </a:prstGeom>
        </p:spPr>
        <p:txBody>
          <a:bodyPr lIns="0" tIns="0" rIns="0" bIns="0" rtlCol="0" anchor="t">
            <a:spAutoFit/>
          </a:bodyPr>
          <a:lstStyle/>
          <a:p>
            <a:pPr marL="453390" lvl="1" indent="-226695">
              <a:lnSpc>
                <a:spcPts val="3045"/>
              </a:lnSpc>
              <a:buFont typeface="Arial"/>
              <a:buChar char="•"/>
            </a:pPr>
            <a:r>
              <a:rPr lang="en-US" sz="2100" spc="31" dirty="0">
                <a:solidFill>
                  <a:srgbClr val="2CA3C8"/>
                </a:solidFill>
                <a:latin typeface="Roboto"/>
              </a:rPr>
              <a:t>Product sent for shipment</a:t>
            </a:r>
          </a:p>
          <a:p>
            <a:pPr marL="453390" lvl="1" indent="-226695">
              <a:lnSpc>
                <a:spcPts val="3045"/>
              </a:lnSpc>
              <a:buFont typeface="Arial"/>
              <a:buChar char="•"/>
            </a:pPr>
            <a:r>
              <a:rPr lang="en-US" sz="2100" spc="31" dirty="0">
                <a:solidFill>
                  <a:srgbClr val="2CA3C8"/>
                </a:solidFill>
                <a:latin typeface="Roboto"/>
              </a:rPr>
              <a:t>Export documentation cross-checked</a:t>
            </a:r>
          </a:p>
          <a:p>
            <a:pPr marL="453390" lvl="1" indent="-226695">
              <a:lnSpc>
                <a:spcPts val="3045"/>
              </a:lnSpc>
              <a:buFont typeface="Arial"/>
              <a:buChar char="•"/>
            </a:pPr>
            <a:r>
              <a:rPr lang="en-US" sz="2100" spc="31" dirty="0">
                <a:solidFill>
                  <a:srgbClr val="2CA3C8"/>
                </a:solidFill>
                <a:latin typeface="Roboto"/>
              </a:rPr>
              <a:t>Transfer of goods and payment</a:t>
            </a:r>
          </a:p>
          <a:p>
            <a:pPr marL="453390" lvl="1" indent="-226695">
              <a:lnSpc>
                <a:spcPts val="3045"/>
              </a:lnSpc>
              <a:buFont typeface="Arial"/>
              <a:buChar char="•"/>
            </a:pPr>
            <a:r>
              <a:rPr lang="en-US" sz="2100" spc="31" dirty="0">
                <a:solidFill>
                  <a:srgbClr val="2CA3C8"/>
                </a:solidFill>
                <a:latin typeface="Roboto"/>
              </a:rPr>
              <a:t>Client feedback is sought</a:t>
            </a:r>
          </a:p>
        </p:txBody>
      </p:sp>
      <p:sp>
        <p:nvSpPr>
          <p:cNvPr id="15" name="TextBox 15"/>
          <p:cNvSpPr txBox="1"/>
          <p:nvPr/>
        </p:nvSpPr>
        <p:spPr>
          <a:xfrm>
            <a:off x="13827963" y="4359951"/>
            <a:ext cx="3379307" cy="474345"/>
          </a:xfrm>
          <a:prstGeom prst="rect">
            <a:avLst/>
          </a:prstGeom>
        </p:spPr>
        <p:txBody>
          <a:bodyPr lIns="0" tIns="0" rIns="0" bIns="0" rtlCol="0" anchor="t">
            <a:spAutoFit/>
          </a:bodyPr>
          <a:lstStyle/>
          <a:p>
            <a:pPr algn="ctr">
              <a:lnSpc>
                <a:spcPts val="3640"/>
              </a:lnSpc>
            </a:pPr>
            <a:r>
              <a:rPr lang="en-US" sz="2800" spc="252">
                <a:solidFill>
                  <a:srgbClr val="070708"/>
                </a:solidFill>
                <a:latin typeface="Roboto"/>
              </a:rPr>
              <a:t>SHIPMENT</a:t>
            </a:r>
          </a:p>
        </p:txBody>
      </p:sp>
      <p:sp>
        <p:nvSpPr>
          <p:cNvPr id="16" name="TextBox 16"/>
          <p:cNvSpPr txBox="1"/>
          <p:nvPr/>
        </p:nvSpPr>
        <p:spPr>
          <a:xfrm>
            <a:off x="5117931" y="1066800"/>
            <a:ext cx="8052138" cy="655320"/>
          </a:xfrm>
          <a:prstGeom prst="rect">
            <a:avLst/>
          </a:prstGeom>
        </p:spPr>
        <p:txBody>
          <a:bodyPr lIns="0" tIns="0" rIns="0" bIns="0" rtlCol="0" anchor="t">
            <a:spAutoFit/>
          </a:bodyPr>
          <a:lstStyle/>
          <a:p>
            <a:pPr algn="ctr">
              <a:lnSpc>
                <a:spcPts val="4800"/>
              </a:lnSpc>
            </a:pPr>
            <a:r>
              <a:rPr lang="en-US" sz="4800" spc="384">
                <a:solidFill>
                  <a:srgbClr val="640329"/>
                </a:solidFill>
                <a:latin typeface="Roboto Bold"/>
              </a:rPr>
              <a:t>OUR PROCESS</a:t>
            </a:r>
          </a:p>
        </p:txBody>
      </p:sp>
      <p:sp>
        <p:nvSpPr>
          <p:cNvPr id="17" name="TextBox 17"/>
          <p:cNvSpPr txBox="1"/>
          <p:nvPr/>
        </p:nvSpPr>
        <p:spPr>
          <a:xfrm>
            <a:off x="1406888" y="3477097"/>
            <a:ext cx="3043066" cy="449580"/>
          </a:xfrm>
          <a:prstGeom prst="rect">
            <a:avLst/>
          </a:prstGeom>
        </p:spPr>
        <p:txBody>
          <a:bodyPr lIns="0" tIns="0" rIns="0" bIns="0" rtlCol="0" anchor="t">
            <a:spAutoFit/>
          </a:bodyPr>
          <a:lstStyle/>
          <a:p>
            <a:pPr algn="ctr">
              <a:lnSpc>
                <a:spcPts val="3200"/>
              </a:lnSpc>
            </a:pPr>
            <a:r>
              <a:rPr lang="en-US" sz="3200" spc="256">
                <a:solidFill>
                  <a:srgbClr val="640329"/>
                </a:solidFill>
                <a:latin typeface="Roboto Bold"/>
              </a:rPr>
              <a:t>STEP 01</a:t>
            </a:r>
          </a:p>
        </p:txBody>
      </p:sp>
      <p:sp>
        <p:nvSpPr>
          <p:cNvPr id="18" name="TextBox 18"/>
          <p:cNvSpPr txBox="1"/>
          <p:nvPr/>
        </p:nvSpPr>
        <p:spPr>
          <a:xfrm>
            <a:off x="5547351" y="3477097"/>
            <a:ext cx="3043066" cy="449580"/>
          </a:xfrm>
          <a:prstGeom prst="rect">
            <a:avLst/>
          </a:prstGeom>
        </p:spPr>
        <p:txBody>
          <a:bodyPr lIns="0" tIns="0" rIns="0" bIns="0" rtlCol="0" anchor="t">
            <a:spAutoFit/>
          </a:bodyPr>
          <a:lstStyle/>
          <a:p>
            <a:pPr algn="ctr">
              <a:lnSpc>
                <a:spcPts val="3200"/>
              </a:lnSpc>
            </a:pPr>
            <a:r>
              <a:rPr lang="en-US" sz="3200" spc="256">
                <a:solidFill>
                  <a:srgbClr val="640329"/>
                </a:solidFill>
                <a:latin typeface="Roboto Bold"/>
              </a:rPr>
              <a:t>STEP 02</a:t>
            </a:r>
          </a:p>
        </p:txBody>
      </p:sp>
      <p:sp>
        <p:nvSpPr>
          <p:cNvPr id="19" name="TextBox 19"/>
          <p:cNvSpPr txBox="1"/>
          <p:nvPr/>
        </p:nvSpPr>
        <p:spPr>
          <a:xfrm>
            <a:off x="9687814" y="3477097"/>
            <a:ext cx="3043066" cy="449580"/>
          </a:xfrm>
          <a:prstGeom prst="rect">
            <a:avLst/>
          </a:prstGeom>
        </p:spPr>
        <p:txBody>
          <a:bodyPr lIns="0" tIns="0" rIns="0" bIns="0" rtlCol="0" anchor="t">
            <a:spAutoFit/>
          </a:bodyPr>
          <a:lstStyle/>
          <a:p>
            <a:pPr algn="ctr">
              <a:lnSpc>
                <a:spcPts val="3200"/>
              </a:lnSpc>
            </a:pPr>
            <a:r>
              <a:rPr lang="en-US" sz="3200" spc="256">
                <a:solidFill>
                  <a:srgbClr val="640329"/>
                </a:solidFill>
                <a:latin typeface="Roboto Bold"/>
              </a:rPr>
              <a:t>STEP 03</a:t>
            </a:r>
          </a:p>
        </p:txBody>
      </p:sp>
      <p:sp>
        <p:nvSpPr>
          <p:cNvPr id="20" name="TextBox 20"/>
          <p:cNvSpPr txBox="1"/>
          <p:nvPr/>
        </p:nvSpPr>
        <p:spPr>
          <a:xfrm>
            <a:off x="13827963" y="3477097"/>
            <a:ext cx="3043066" cy="449580"/>
          </a:xfrm>
          <a:prstGeom prst="rect">
            <a:avLst/>
          </a:prstGeom>
        </p:spPr>
        <p:txBody>
          <a:bodyPr lIns="0" tIns="0" rIns="0" bIns="0" rtlCol="0" anchor="t">
            <a:spAutoFit/>
          </a:bodyPr>
          <a:lstStyle/>
          <a:p>
            <a:pPr algn="ctr">
              <a:lnSpc>
                <a:spcPts val="3200"/>
              </a:lnSpc>
            </a:pPr>
            <a:r>
              <a:rPr lang="en-US" sz="3200" spc="256">
                <a:solidFill>
                  <a:srgbClr val="640329"/>
                </a:solidFill>
                <a:latin typeface="Roboto Bold"/>
              </a:rPr>
              <a:t>STEP 04</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594640" y="667329"/>
            <a:ext cx="13098719" cy="8181417"/>
          </a:xfrm>
          <a:prstGeom prst="rect">
            <a:avLst/>
          </a:prstGeom>
          <a:solidFill>
            <a:srgbClr val="D9D9D9"/>
          </a:solidFill>
        </p:spPr>
      </p:sp>
      <p:sp>
        <p:nvSpPr>
          <p:cNvPr id="3" name="AutoShape 3"/>
          <p:cNvSpPr/>
          <p:nvPr/>
        </p:nvSpPr>
        <p:spPr>
          <a:xfrm>
            <a:off x="990600" y="-389817"/>
            <a:ext cx="38100" cy="4330700"/>
          </a:xfrm>
          <a:prstGeom prst="rect">
            <a:avLst/>
          </a:prstGeom>
          <a:solidFill>
            <a:srgbClr val="640329"/>
          </a:solidFill>
        </p:spPr>
      </p:sp>
      <p:sp>
        <p:nvSpPr>
          <p:cNvPr id="4" name="AutoShape 4"/>
          <p:cNvSpPr/>
          <p:nvPr/>
        </p:nvSpPr>
        <p:spPr>
          <a:xfrm rot="-5400000">
            <a:off x="16218114" y="7073900"/>
            <a:ext cx="38100" cy="4330700"/>
          </a:xfrm>
          <a:prstGeom prst="rect">
            <a:avLst/>
          </a:prstGeom>
          <a:solidFill>
            <a:srgbClr val="640329"/>
          </a:solidFill>
        </p:spPr>
      </p:sp>
      <p:grpSp>
        <p:nvGrpSpPr>
          <p:cNvPr id="5" name="Group 5"/>
          <p:cNvGrpSpPr/>
          <p:nvPr/>
        </p:nvGrpSpPr>
        <p:grpSpPr>
          <a:xfrm>
            <a:off x="8657115" y="2787237"/>
            <a:ext cx="6270274" cy="5436391"/>
            <a:chOff x="0" y="0"/>
            <a:chExt cx="8360365" cy="7248522"/>
          </a:xfrm>
        </p:grpSpPr>
        <p:sp>
          <p:nvSpPr>
            <p:cNvPr id="6" name="TextBox 6"/>
            <p:cNvSpPr txBox="1"/>
            <p:nvPr/>
          </p:nvSpPr>
          <p:spPr>
            <a:xfrm>
              <a:off x="0" y="619726"/>
              <a:ext cx="8360365" cy="1342178"/>
            </a:xfrm>
            <a:prstGeom prst="rect">
              <a:avLst/>
            </a:prstGeom>
          </p:spPr>
          <p:txBody>
            <a:bodyPr lIns="0" tIns="0" rIns="0" bIns="0" rtlCol="0" anchor="t">
              <a:spAutoFit/>
            </a:bodyPr>
            <a:lstStyle/>
            <a:p>
              <a:pPr algn="l">
                <a:lnSpc>
                  <a:spcPts val="4060"/>
                </a:lnSpc>
              </a:pPr>
              <a:r>
                <a:rPr lang="en-US" sz="2800" spc="42">
                  <a:solidFill>
                    <a:srgbClr val="000000"/>
                  </a:solidFill>
                  <a:latin typeface="Roboto"/>
                </a:rPr>
                <a:t>Constant market research helps us identify successful design ideas</a:t>
              </a:r>
            </a:p>
          </p:txBody>
        </p:sp>
        <p:sp>
          <p:nvSpPr>
            <p:cNvPr id="7" name="TextBox 7"/>
            <p:cNvSpPr txBox="1"/>
            <p:nvPr/>
          </p:nvSpPr>
          <p:spPr>
            <a:xfrm>
              <a:off x="0" y="-47625"/>
              <a:ext cx="8360365" cy="616585"/>
            </a:xfrm>
            <a:prstGeom prst="rect">
              <a:avLst/>
            </a:prstGeom>
          </p:spPr>
          <p:txBody>
            <a:bodyPr lIns="0" tIns="0" rIns="0" bIns="0" rtlCol="0" anchor="t">
              <a:spAutoFit/>
            </a:bodyPr>
            <a:lstStyle/>
            <a:p>
              <a:pPr algn="l">
                <a:lnSpc>
                  <a:spcPts val="3640"/>
                </a:lnSpc>
              </a:pPr>
              <a:r>
                <a:rPr lang="en-US" sz="2800" spc="252">
                  <a:solidFill>
                    <a:srgbClr val="2CA3C8"/>
                  </a:solidFill>
                  <a:latin typeface="Roboto Bold"/>
                </a:rPr>
                <a:t>FASHION TRENDS</a:t>
              </a:r>
            </a:p>
          </p:txBody>
        </p:sp>
        <p:sp>
          <p:nvSpPr>
            <p:cNvPr id="8" name="TextBox 8"/>
            <p:cNvSpPr txBox="1"/>
            <p:nvPr/>
          </p:nvSpPr>
          <p:spPr>
            <a:xfrm>
              <a:off x="0" y="3253925"/>
              <a:ext cx="8360365" cy="1342178"/>
            </a:xfrm>
            <a:prstGeom prst="rect">
              <a:avLst/>
            </a:prstGeom>
          </p:spPr>
          <p:txBody>
            <a:bodyPr lIns="0" tIns="0" rIns="0" bIns="0" rtlCol="0" anchor="t">
              <a:spAutoFit/>
            </a:bodyPr>
            <a:lstStyle/>
            <a:p>
              <a:pPr algn="l">
                <a:lnSpc>
                  <a:spcPts val="4060"/>
                </a:lnSpc>
              </a:pPr>
              <a:r>
                <a:rPr lang="en-US" sz="2800" spc="42">
                  <a:solidFill>
                    <a:srgbClr val="000000"/>
                  </a:solidFill>
                  <a:latin typeface="Roboto"/>
                </a:rPr>
                <a:t>Analyzing collected client feedback about customer demands helps</a:t>
              </a:r>
            </a:p>
          </p:txBody>
        </p:sp>
        <p:sp>
          <p:nvSpPr>
            <p:cNvPr id="9" name="TextBox 9"/>
            <p:cNvSpPr txBox="1"/>
            <p:nvPr/>
          </p:nvSpPr>
          <p:spPr>
            <a:xfrm>
              <a:off x="0" y="2586574"/>
              <a:ext cx="8360365" cy="616585"/>
            </a:xfrm>
            <a:prstGeom prst="rect">
              <a:avLst/>
            </a:prstGeom>
          </p:spPr>
          <p:txBody>
            <a:bodyPr lIns="0" tIns="0" rIns="0" bIns="0" rtlCol="0" anchor="t">
              <a:spAutoFit/>
            </a:bodyPr>
            <a:lstStyle/>
            <a:p>
              <a:pPr algn="l">
                <a:lnSpc>
                  <a:spcPts val="3640"/>
                </a:lnSpc>
              </a:pPr>
              <a:r>
                <a:rPr lang="en-US" sz="2800" spc="252">
                  <a:solidFill>
                    <a:srgbClr val="2CA3C8"/>
                  </a:solidFill>
                  <a:latin typeface="Roboto Bold"/>
                </a:rPr>
                <a:t>CLIENT FEEDBACK</a:t>
              </a:r>
            </a:p>
          </p:txBody>
        </p:sp>
        <p:sp>
          <p:nvSpPr>
            <p:cNvPr id="10" name="TextBox 10"/>
            <p:cNvSpPr txBox="1"/>
            <p:nvPr/>
          </p:nvSpPr>
          <p:spPr>
            <a:xfrm>
              <a:off x="0" y="5906343"/>
              <a:ext cx="8360365" cy="1342178"/>
            </a:xfrm>
            <a:prstGeom prst="rect">
              <a:avLst/>
            </a:prstGeom>
          </p:spPr>
          <p:txBody>
            <a:bodyPr lIns="0" tIns="0" rIns="0" bIns="0" rtlCol="0" anchor="t">
              <a:spAutoFit/>
            </a:bodyPr>
            <a:lstStyle/>
            <a:p>
              <a:pPr algn="l">
                <a:lnSpc>
                  <a:spcPts val="4060"/>
                </a:lnSpc>
              </a:pPr>
              <a:r>
                <a:rPr lang="en-US" sz="2800" spc="42">
                  <a:solidFill>
                    <a:srgbClr val="000000"/>
                  </a:solidFill>
                  <a:latin typeface="Roboto"/>
                </a:rPr>
                <a:t>Talking to fashion experts frequently keeps us ready for the future</a:t>
              </a:r>
            </a:p>
          </p:txBody>
        </p:sp>
        <p:sp>
          <p:nvSpPr>
            <p:cNvPr id="11" name="TextBox 11"/>
            <p:cNvSpPr txBox="1"/>
            <p:nvPr/>
          </p:nvSpPr>
          <p:spPr>
            <a:xfrm>
              <a:off x="0" y="5238992"/>
              <a:ext cx="8360365" cy="616585"/>
            </a:xfrm>
            <a:prstGeom prst="rect">
              <a:avLst/>
            </a:prstGeom>
          </p:spPr>
          <p:txBody>
            <a:bodyPr lIns="0" tIns="0" rIns="0" bIns="0" rtlCol="0" anchor="t">
              <a:spAutoFit/>
            </a:bodyPr>
            <a:lstStyle/>
            <a:p>
              <a:pPr algn="l">
                <a:lnSpc>
                  <a:spcPts val="3640"/>
                </a:lnSpc>
              </a:pPr>
              <a:r>
                <a:rPr lang="en-US" sz="2800" spc="252">
                  <a:solidFill>
                    <a:srgbClr val="2CA3C8"/>
                  </a:solidFill>
                  <a:latin typeface="Roboto Bold"/>
                </a:rPr>
                <a:t>EXPERT OPINIONS</a:t>
              </a:r>
            </a:p>
          </p:txBody>
        </p:sp>
      </p:grpSp>
      <p:pic>
        <p:nvPicPr>
          <p:cNvPr id="12"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949648" y="2590057"/>
            <a:ext cx="5729104" cy="5646312"/>
          </a:xfrm>
          <a:prstGeom prst="rect">
            <a:avLst/>
          </a:prstGeom>
        </p:spPr>
      </p:pic>
      <p:sp>
        <p:nvSpPr>
          <p:cNvPr id="13" name="TextBox 13"/>
          <p:cNvSpPr txBox="1"/>
          <p:nvPr/>
        </p:nvSpPr>
        <p:spPr>
          <a:xfrm>
            <a:off x="3065500" y="1104900"/>
            <a:ext cx="12030949" cy="655320"/>
          </a:xfrm>
          <a:prstGeom prst="rect">
            <a:avLst/>
          </a:prstGeom>
        </p:spPr>
        <p:txBody>
          <a:bodyPr lIns="0" tIns="0" rIns="0" bIns="0" rtlCol="0" anchor="t">
            <a:spAutoFit/>
          </a:bodyPr>
          <a:lstStyle/>
          <a:p>
            <a:pPr algn="ctr">
              <a:lnSpc>
                <a:spcPts val="4800"/>
              </a:lnSpc>
            </a:pPr>
            <a:r>
              <a:rPr lang="en-US" sz="4800" spc="240">
                <a:solidFill>
                  <a:srgbClr val="640329"/>
                </a:solidFill>
                <a:latin typeface="Roboto Condensed Bold"/>
              </a:rPr>
              <a:t>HOW OUR PRODUCT STRATEGY EVOLVES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CA3C8"/>
        </a:solidFill>
        <a:effectLst/>
      </p:bgPr>
    </p:bg>
    <p:spTree>
      <p:nvGrpSpPr>
        <p:cNvPr id="1" name=""/>
        <p:cNvGrpSpPr/>
        <p:nvPr/>
      </p:nvGrpSpPr>
      <p:grpSpPr>
        <a:xfrm>
          <a:off x="0" y="0"/>
          <a:ext cx="0" cy="0"/>
          <a:chOff x="0" y="0"/>
          <a:chExt cx="0" cy="0"/>
        </a:xfrm>
      </p:grpSpPr>
      <p:grpSp>
        <p:nvGrpSpPr>
          <p:cNvPr id="2" name="Group 2"/>
          <p:cNvGrpSpPr/>
          <p:nvPr/>
        </p:nvGrpSpPr>
        <p:grpSpPr>
          <a:xfrm>
            <a:off x="1090066" y="1877348"/>
            <a:ext cx="8053036" cy="6970526"/>
            <a:chOff x="-1197" y="85725"/>
            <a:chExt cx="10737382" cy="9294034"/>
          </a:xfrm>
        </p:grpSpPr>
        <p:sp>
          <p:nvSpPr>
            <p:cNvPr id="3" name="TextBox 3"/>
            <p:cNvSpPr txBox="1"/>
            <p:nvPr/>
          </p:nvSpPr>
          <p:spPr>
            <a:xfrm>
              <a:off x="-1197" y="3912621"/>
              <a:ext cx="10737382" cy="5467138"/>
            </a:xfrm>
            <a:prstGeom prst="rect">
              <a:avLst/>
            </a:prstGeom>
          </p:spPr>
          <p:txBody>
            <a:bodyPr lIns="0" tIns="0" rIns="0" bIns="0" rtlCol="0" anchor="t">
              <a:spAutoFit/>
            </a:bodyPr>
            <a:lstStyle/>
            <a:p>
              <a:pPr algn="l">
                <a:lnSpc>
                  <a:spcPts val="4060"/>
                </a:lnSpc>
              </a:pPr>
              <a:r>
                <a:rPr lang="en-US" sz="2800" spc="42" dirty="0">
                  <a:solidFill>
                    <a:srgbClr val="FFFFFF"/>
                  </a:solidFill>
                  <a:latin typeface="Roboto"/>
                </a:rPr>
                <a:t>Fashion sourcing makes it easy for businesses in the fashion industry, including wholesalers and retail brands, to showcase and sell good-quality ready-to-wear products by importing them from a bulk producer, which cuts down production costs significantly and eliminates the need for running a manufacturing operation with local labor and endless operational headaches and costs.</a:t>
              </a:r>
            </a:p>
          </p:txBody>
        </p:sp>
        <p:sp>
          <p:nvSpPr>
            <p:cNvPr id="4" name="TextBox 4"/>
            <p:cNvSpPr txBox="1"/>
            <p:nvPr/>
          </p:nvSpPr>
          <p:spPr>
            <a:xfrm>
              <a:off x="0" y="85725"/>
              <a:ext cx="10736185" cy="2000462"/>
            </a:xfrm>
            <a:prstGeom prst="rect">
              <a:avLst/>
            </a:prstGeom>
          </p:spPr>
          <p:txBody>
            <a:bodyPr lIns="0" tIns="0" rIns="0" bIns="0" rtlCol="0" anchor="t">
              <a:spAutoFit/>
            </a:bodyPr>
            <a:lstStyle/>
            <a:p>
              <a:pPr algn="l">
                <a:lnSpc>
                  <a:spcPts val="5600"/>
                </a:lnSpc>
              </a:pPr>
              <a:r>
                <a:rPr lang="en-US" sz="5600" spc="280">
                  <a:solidFill>
                    <a:srgbClr val="640329"/>
                  </a:solidFill>
                  <a:latin typeface="Roboto Condensed Bold"/>
                </a:rPr>
                <a:t>THE ROLE OF FASHION SOURCING</a:t>
              </a:r>
            </a:p>
          </p:txBody>
        </p:sp>
        <p:sp>
          <p:nvSpPr>
            <p:cNvPr id="5" name="TextBox 5"/>
            <p:cNvSpPr txBox="1"/>
            <p:nvPr/>
          </p:nvSpPr>
          <p:spPr>
            <a:xfrm>
              <a:off x="0" y="2198512"/>
              <a:ext cx="10736185" cy="649605"/>
            </a:xfrm>
            <a:prstGeom prst="rect">
              <a:avLst/>
            </a:prstGeom>
          </p:spPr>
          <p:txBody>
            <a:bodyPr lIns="0" tIns="0" rIns="0" bIns="0" rtlCol="0" anchor="t">
              <a:spAutoFit/>
            </a:bodyPr>
            <a:lstStyle/>
            <a:p>
              <a:pPr algn="l">
                <a:lnSpc>
                  <a:spcPts val="3779"/>
                </a:lnSpc>
              </a:pPr>
              <a:r>
                <a:rPr lang="en-US" sz="3200" spc="320">
                  <a:solidFill>
                    <a:srgbClr val="070708"/>
                  </a:solidFill>
                  <a:latin typeface="Roboto Condensed Bold"/>
                </a:rPr>
                <a:t>EMPOWERING THE GARMENTS INDUSTRY</a:t>
              </a:r>
            </a:p>
          </p:txBody>
        </p:sp>
      </p:grpSp>
      <p:sp>
        <p:nvSpPr>
          <p:cNvPr id="6" name="AutoShape 6"/>
          <p:cNvSpPr/>
          <p:nvPr/>
        </p:nvSpPr>
        <p:spPr>
          <a:xfrm>
            <a:off x="11504417" y="1028700"/>
            <a:ext cx="5534972" cy="8229600"/>
          </a:xfrm>
          <a:prstGeom prst="rect">
            <a:avLst/>
          </a:prstGeom>
          <a:solidFill>
            <a:srgbClr val="D9D9D9"/>
          </a:solidFill>
        </p:spPr>
      </p:sp>
      <p:sp>
        <p:nvSpPr>
          <p:cNvPr id="7" name="AutoShape 7"/>
          <p:cNvSpPr/>
          <p:nvPr/>
        </p:nvSpPr>
        <p:spPr>
          <a:xfrm>
            <a:off x="11518900" y="6117025"/>
            <a:ext cx="38100" cy="4330700"/>
          </a:xfrm>
          <a:prstGeom prst="rect">
            <a:avLst/>
          </a:prstGeom>
          <a:solidFill>
            <a:srgbClr val="640329"/>
          </a:solidFill>
        </p:spPr>
      </p:sp>
      <p:sp>
        <p:nvSpPr>
          <p:cNvPr id="8" name="AutoShape 8"/>
          <p:cNvSpPr/>
          <p:nvPr/>
        </p:nvSpPr>
        <p:spPr>
          <a:xfrm rot="-5400000">
            <a:off x="17515747" y="1320800"/>
            <a:ext cx="38100" cy="3238500"/>
          </a:xfrm>
          <a:prstGeom prst="rect">
            <a:avLst/>
          </a:prstGeom>
          <a:solidFill>
            <a:srgbClr val="640329"/>
          </a:solidFill>
        </p:spPr>
      </p:sp>
      <p:pic>
        <p:nvPicPr>
          <p:cNvPr id="9" name="Picture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1168823" y="692960"/>
            <a:ext cx="5438308" cy="81549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9206264" y="2767468"/>
            <a:ext cx="6548087" cy="5153025"/>
          </a:xfrm>
          <a:prstGeom prst="rect">
            <a:avLst/>
          </a:prstGeom>
        </p:spPr>
        <p:txBody>
          <a:bodyPr lIns="0" tIns="0" rIns="0" bIns="0" rtlCol="0" anchor="t">
            <a:spAutoFit/>
          </a:bodyPr>
          <a:lstStyle/>
          <a:p>
            <a:pPr algn="l">
              <a:lnSpc>
                <a:spcPts val="4060"/>
              </a:lnSpc>
            </a:pPr>
            <a:r>
              <a:rPr lang="en-US" sz="2800" spc="42">
                <a:solidFill>
                  <a:srgbClr val="2CA3C8"/>
                </a:solidFill>
                <a:latin typeface="Roboto"/>
              </a:rPr>
              <a:t>HRM Sourcing Ltd. has unified the segmented services in fashion sourcing and created end-to-end solutions, which allows our clients to hand over the entire design, production and shipment process to us. All they have to do is tell us their needs, give us feedback on the samples, have their legal team look over the necessary paperwork, and pay for the job. We do the rest.</a:t>
            </a:r>
          </a:p>
        </p:txBody>
      </p:sp>
      <p:sp>
        <p:nvSpPr>
          <p:cNvPr id="3" name="TextBox 3"/>
          <p:cNvSpPr txBox="1"/>
          <p:nvPr/>
        </p:nvSpPr>
        <p:spPr>
          <a:xfrm>
            <a:off x="9206264" y="1019175"/>
            <a:ext cx="8052138" cy="1289685"/>
          </a:xfrm>
          <a:prstGeom prst="rect">
            <a:avLst/>
          </a:prstGeom>
        </p:spPr>
        <p:txBody>
          <a:bodyPr lIns="0" tIns="0" rIns="0" bIns="0" rtlCol="0" anchor="t">
            <a:spAutoFit/>
          </a:bodyPr>
          <a:lstStyle/>
          <a:p>
            <a:pPr algn="l">
              <a:lnSpc>
                <a:spcPts val="5040"/>
              </a:lnSpc>
            </a:pPr>
            <a:r>
              <a:rPr lang="en-US" sz="4200" spc="420">
                <a:solidFill>
                  <a:srgbClr val="640329"/>
                </a:solidFill>
                <a:latin typeface="Roboto Condensed Bold"/>
              </a:rPr>
              <a:t>CREATING UNBEATABLE VALUE FOR OUR CLIENTS</a:t>
            </a:r>
          </a:p>
        </p:txBody>
      </p:sp>
      <p:sp>
        <p:nvSpPr>
          <p:cNvPr id="4" name="AutoShape 4"/>
          <p:cNvSpPr/>
          <p:nvPr/>
        </p:nvSpPr>
        <p:spPr>
          <a:xfrm>
            <a:off x="1260032" y="1028700"/>
            <a:ext cx="6121400" cy="8229600"/>
          </a:xfrm>
          <a:prstGeom prst="rect">
            <a:avLst/>
          </a:prstGeom>
          <a:solidFill>
            <a:srgbClr val="FFFFFF"/>
          </a:solidFill>
        </p:spPr>
      </p:sp>
      <p:sp>
        <p:nvSpPr>
          <p:cNvPr id="5" name="AutoShape 5"/>
          <p:cNvSpPr/>
          <p:nvPr/>
        </p:nvSpPr>
        <p:spPr>
          <a:xfrm rot="-5400000">
            <a:off x="9813483" y="7073900"/>
            <a:ext cx="38100" cy="3238500"/>
          </a:xfrm>
          <a:prstGeom prst="rect">
            <a:avLst/>
          </a:prstGeom>
          <a:solidFill>
            <a:srgbClr val="667538"/>
          </a:solidFill>
        </p:spPr>
      </p:sp>
      <p:sp>
        <p:nvSpPr>
          <p:cNvPr id="6" name="AutoShape 6"/>
          <p:cNvSpPr/>
          <p:nvPr/>
        </p:nvSpPr>
        <p:spPr>
          <a:xfrm>
            <a:off x="17103282" y="3028950"/>
            <a:ext cx="38100" cy="4330700"/>
          </a:xfrm>
          <a:prstGeom prst="rect">
            <a:avLst/>
          </a:prstGeom>
          <a:solidFill>
            <a:srgbClr val="667538"/>
          </a:solidFill>
        </p:spPr>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2694" y="434957"/>
            <a:ext cx="5296076" cy="9417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3" name="Group 3"/>
          <p:cNvGrpSpPr/>
          <p:nvPr/>
        </p:nvGrpSpPr>
        <p:grpSpPr>
          <a:xfrm>
            <a:off x="7162800" y="602710"/>
            <a:ext cx="10826750" cy="1466269"/>
            <a:chOff x="0" y="0"/>
            <a:chExt cx="14435666" cy="1955026"/>
          </a:xfrm>
        </p:grpSpPr>
        <p:sp>
          <p:nvSpPr>
            <p:cNvPr id="4" name="AutoShape 4"/>
            <p:cNvSpPr/>
            <p:nvPr/>
          </p:nvSpPr>
          <p:spPr>
            <a:xfrm>
              <a:off x="0" y="0"/>
              <a:ext cx="14435666" cy="1955026"/>
            </a:xfrm>
            <a:prstGeom prst="rect">
              <a:avLst/>
            </a:prstGeom>
            <a:solidFill>
              <a:srgbClr val="FFFFFF"/>
            </a:solidFill>
          </p:spPr>
        </p:sp>
        <p:sp>
          <p:nvSpPr>
            <p:cNvPr id="5" name="TextBox 5"/>
            <p:cNvSpPr txBox="1"/>
            <p:nvPr/>
          </p:nvSpPr>
          <p:spPr>
            <a:xfrm>
              <a:off x="757069" y="591434"/>
              <a:ext cx="12896127" cy="820738"/>
            </a:xfrm>
            <a:prstGeom prst="rect">
              <a:avLst/>
            </a:prstGeom>
          </p:spPr>
          <p:txBody>
            <a:bodyPr lIns="0" tIns="0" rIns="0" bIns="0" rtlCol="0" anchor="t">
              <a:spAutoFit/>
            </a:bodyPr>
            <a:lstStyle/>
            <a:p>
              <a:pPr algn="ctr">
                <a:lnSpc>
                  <a:spcPts val="4800"/>
                </a:lnSpc>
              </a:pPr>
              <a:r>
                <a:rPr lang="en-US" sz="4800" spc="384" dirty="0">
                  <a:solidFill>
                    <a:srgbClr val="640329"/>
                  </a:solidFill>
                  <a:latin typeface="Roboto"/>
                </a:rPr>
                <a:t>WHAT OUR CLIENTS SAY</a:t>
              </a:r>
            </a:p>
          </p:txBody>
        </p:sp>
      </p:grpSp>
      <p:grpSp>
        <p:nvGrpSpPr>
          <p:cNvPr id="6" name="Group 6"/>
          <p:cNvGrpSpPr/>
          <p:nvPr/>
        </p:nvGrpSpPr>
        <p:grpSpPr>
          <a:xfrm>
            <a:off x="10253070" y="3340417"/>
            <a:ext cx="4910730" cy="1991027"/>
            <a:chOff x="0" y="-47625"/>
            <a:chExt cx="5726373" cy="2654702"/>
          </a:xfrm>
        </p:grpSpPr>
        <p:sp>
          <p:nvSpPr>
            <p:cNvPr id="7" name="TextBox 7"/>
            <p:cNvSpPr txBox="1"/>
            <p:nvPr/>
          </p:nvSpPr>
          <p:spPr>
            <a:xfrm>
              <a:off x="0" y="1581156"/>
              <a:ext cx="5726373" cy="1025921"/>
            </a:xfrm>
            <a:prstGeom prst="rect">
              <a:avLst/>
            </a:prstGeom>
          </p:spPr>
          <p:txBody>
            <a:bodyPr lIns="0" tIns="0" rIns="0" bIns="0" rtlCol="0" anchor="t">
              <a:spAutoFit/>
            </a:bodyPr>
            <a:lstStyle/>
            <a:p>
              <a:pPr algn="ctr">
                <a:lnSpc>
                  <a:spcPts val="3045"/>
                </a:lnSpc>
              </a:pPr>
              <a:r>
                <a:rPr lang="en-US" sz="2100" spc="31" dirty="0">
                  <a:solidFill>
                    <a:srgbClr val="000000"/>
                  </a:solidFill>
                  <a:latin typeface="Roboto"/>
                </a:rPr>
                <a:t>“HRM truly stands for quality and commitment.”</a:t>
              </a:r>
            </a:p>
          </p:txBody>
        </p:sp>
        <p:sp>
          <p:nvSpPr>
            <p:cNvPr id="8" name="TextBox 8"/>
            <p:cNvSpPr txBox="1"/>
            <p:nvPr/>
          </p:nvSpPr>
          <p:spPr>
            <a:xfrm>
              <a:off x="0" y="-47625"/>
              <a:ext cx="5726373" cy="615553"/>
            </a:xfrm>
            <a:prstGeom prst="rect">
              <a:avLst/>
            </a:prstGeom>
          </p:spPr>
          <p:txBody>
            <a:bodyPr lIns="0" tIns="0" rIns="0" bIns="0" rtlCol="0" anchor="t">
              <a:spAutoFit/>
            </a:bodyPr>
            <a:lstStyle/>
            <a:p>
              <a:pPr algn="ctr">
                <a:lnSpc>
                  <a:spcPts val="3640"/>
                </a:lnSpc>
              </a:pPr>
              <a:r>
                <a:rPr lang="en-US" sz="2800" spc="252" dirty="0">
                  <a:solidFill>
                    <a:srgbClr val="000000"/>
                  </a:solidFill>
                  <a:latin typeface="Roboto"/>
                </a:rPr>
                <a:t>ANTONIO BERNARDO</a:t>
              </a:r>
            </a:p>
          </p:txBody>
        </p:sp>
        <p:sp>
          <p:nvSpPr>
            <p:cNvPr id="9" name="TextBox 9"/>
            <p:cNvSpPr txBox="1"/>
            <p:nvPr/>
          </p:nvSpPr>
          <p:spPr>
            <a:xfrm>
              <a:off x="0" y="562089"/>
              <a:ext cx="5726373" cy="1402093"/>
            </a:xfrm>
            <a:prstGeom prst="rect">
              <a:avLst/>
            </a:prstGeom>
          </p:spPr>
          <p:txBody>
            <a:bodyPr lIns="0" tIns="0" rIns="0" bIns="0" rtlCol="0" anchor="t">
              <a:spAutoFit/>
            </a:bodyPr>
            <a:lstStyle/>
            <a:p>
              <a:pPr algn="ctr">
                <a:lnSpc>
                  <a:spcPts val="4060"/>
                </a:lnSpc>
              </a:pPr>
              <a:r>
                <a:rPr lang="en-US" sz="2800" spc="42" dirty="0">
                  <a:solidFill>
                    <a:srgbClr val="2CA3C8"/>
                  </a:solidFill>
                  <a:latin typeface="Roboto"/>
                </a:rPr>
                <a:t>President – Piazza Italia Spa</a:t>
              </a:r>
            </a:p>
          </p:txBody>
        </p:sp>
      </p:grpSp>
      <p:grpSp>
        <p:nvGrpSpPr>
          <p:cNvPr id="10" name="Group 10"/>
          <p:cNvGrpSpPr/>
          <p:nvPr/>
        </p:nvGrpSpPr>
        <p:grpSpPr>
          <a:xfrm>
            <a:off x="6996610" y="6509180"/>
            <a:ext cx="4966790" cy="1966935"/>
            <a:chOff x="0" y="-47625"/>
            <a:chExt cx="5726373" cy="2622579"/>
          </a:xfrm>
        </p:grpSpPr>
        <p:sp>
          <p:nvSpPr>
            <p:cNvPr id="11" name="TextBox 11"/>
            <p:cNvSpPr txBox="1"/>
            <p:nvPr/>
          </p:nvSpPr>
          <p:spPr>
            <a:xfrm>
              <a:off x="0" y="1549033"/>
              <a:ext cx="5726373" cy="1025921"/>
            </a:xfrm>
            <a:prstGeom prst="rect">
              <a:avLst/>
            </a:prstGeom>
          </p:spPr>
          <p:txBody>
            <a:bodyPr lIns="0" tIns="0" rIns="0" bIns="0" rtlCol="0" anchor="t">
              <a:spAutoFit/>
            </a:bodyPr>
            <a:lstStyle/>
            <a:p>
              <a:pPr algn="ctr">
                <a:lnSpc>
                  <a:spcPts val="3045"/>
                </a:lnSpc>
              </a:pPr>
              <a:r>
                <a:rPr lang="en-US" sz="2100" spc="31" dirty="0">
                  <a:solidFill>
                    <a:srgbClr val="070708"/>
                  </a:solidFill>
                  <a:latin typeface="Roboto"/>
                </a:rPr>
                <a:t>“HRM delivers excellent performance with on-time error-free shipments.”</a:t>
              </a:r>
            </a:p>
          </p:txBody>
        </p:sp>
        <p:sp>
          <p:nvSpPr>
            <p:cNvPr id="12" name="TextBox 12"/>
            <p:cNvSpPr txBox="1"/>
            <p:nvPr/>
          </p:nvSpPr>
          <p:spPr>
            <a:xfrm>
              <a:off x="0" y="-47625"/>
              <a:ext cx="5726373" cy="1231106"/>
            </a:xfrm>
            <a:prstGeom prst="rect">
              <a:avLst/>
            </a:prstGeom>
          </p:spPr>
          <p:txBody>
            <a:bodyPr lIns="0" tIns="0" rIns="0" bIns="0" rtlCol="0" anchor="t">
              <a:spAutoFit/>
            </a:bodyPr>
            <a:lstStyle/>
            <a:p>
              <a:pPr algn="ctr">
                <a:lnSpc>
                  <a:spcPts val="3640"/>
                </a:lnSpc>
              </a:pPr>
              <a:r>
                <a:rPr lang="en-US" sz="2800" spc="252" dirty="0">
                  <a:solidFill>
                    <a:srgbClr val="070708"/>
                  </a:solidFill>
                  <a:latin typeface="Roboto"/>
                </a:rPr>
                <a:t>FRANCESCO BERNARDO</a:t>
              </a:r>
            </a:p>
          </p:txBody>
        </p:sp>
        <p:sp>
          <p:nvSpPr>
            <p:cNvPr id="13" name="TextBox 13"/>
            <p:cNvSpPr txBox="1"/>
            <p:nvPr/>
          </p:nvSpPr>
          <p:spPr>
            <a:xfrm>
              <a:off x="0" y="529968"/>
              <a:ext cx="5726373" cy="701047"/>
            </a:xfrm>
            <a:prstGeom prst="rect">
              <a:avLst/>
            </a:prstGeom>
          </p:spPr>
          <p:txBody>
            <a:bodyPr lIns="0" tIns="0" rIns="0" bIns="0" rtlCol="0" anchor="t">
              <a:spAutoFit/>
            </a:bodyPr>
            <a:lstStyle/>
            <a:p>
              <a:pPr algn="ctr">
                <a:lnSpc>
                  <a:spcPts val="4060"/>
                </a:lnSpc>
              </a:pPr>
              <a:r>
                <a:rPr lang="en-US" sz="2800" spc="42" dirty="0">
                  <a:solidFill>
                    <a:srgbClr val="2CA3C8"/>
                  </a:solidFill>
                  <a:latin typeface="Roboto"/>
                </a:rPr>
                <a:t>CEO – Piazza Italia Spa</a:t>
              </a:r>
            </a:p>
          </p:txBody>
        </p:sp>
      </p:grpSp>
      <p:grpSp>
        <p:nvGrpSpPr>
          <p:cNvPr id="14" name="Group 14"/>
          <p:cNvGrpSpPr/>
          <p:nvPr/>
        </p:nvGrpSpPr>
        <p:grpSpPr>
          <a:xfrm>
            <a:off x="12964520" y="6509180"/>
            <a:ext cx="5025030" cy="1991027"/>
            <a:chOff x="0" y="-47625"/>
            <a:chExt cx="5726373" cy="2654702"/>
          </a:xfrm>
        </p:grpSpPr>
        <p:sp>
          <p:nvSpPr>
            <p:cNvPr id="15" name="TextBox 15"/>
            <p:cNvSpPr txBox="1"/>
            <p:nvPr/>
          </p:nvSpPr>
          <p:spPr>
            <a:xfrm>
              <a:off x="0" y="1581156"/>
              <a:ext cx="5726373" cy="1025921"/>
            </a:xfrm>
            <a:prstGeom prst="rect">
              <a:avLst/>
            </a:prstGeom>
          </p:spPr>
          <p:txBody>
            <a:bodyPr lIns="0" tIns="0" rIns="0" bIns="0" rtlCol="0" anchor="t">
              <a:spAutoFit/>
            </a:bodyPr>
            <a:lstStyle/>
            <a:p>
              <a:pPr algn="ctr">
                <a:lnSpc>
                  <a:spcPts val="3045"/>
                </a:lnSpc>
              </a:pPr>
              <a:r>
                <a:rPr lang="en-US" sz="2100" spc="31" dirty="0">
                  <a:solidFill>
                    <a:srgbClr val="070708"/>
                  </a:solidFill>
                  <a:latin typeface="Roboto"/>
                </a:rPr>
                <a:t>“HRM will always be my first choice for quality and on-time shipments.”</a:t>
              </a:r>
            </a:p>
          </p:txBody>
        </p:sp>
        <p:sp>
          <p:nvSpPr>
            <p:cNvPr id="16" name="TextBox 16"/>
            <p:cNvSpPr txBox="1"/>
            <p:nvPr/>
          </p:nvSpPr>
          <p:spPr>
            <a:xfrm>
              <a:off x="0" y="-47625"/>
              <a:ext cx="5726373" cy="615553"/>
            </a:xfrm>
            <a:prstGeom prst="rect">
              <a:avLst/>
            </a:prstGeom>
          </p:spPr>
          <p:txBody>
            <a:bodyPr lIns="0" tIns="0" rIns="0" bIns="0" rtlCol="0" anchor="t">
              <a:spAutoFit/>
            </a:bodyPr>
            <a:lstStyle/>
            <a:p>
              <a:pPr algn="ctr">
                <a:lnSpc>
                  <a:spcPts val="3640"/>
                </a:lnSpc>
              </a:pPr>
              <a:r>
                <a:rPr lang="en-US" sz="2800" spc="252" dirty="0">
                  <a:solidFill>
                    <a:srgbClr val="070708"/>
                  </a:solidFill>
                  <a:latin typeface="Roboto"/>
                </a:rPr>
                <a:t>ROCCO SPENA</a:t>
              </a:r>
            </a:p>
          </p:txBody>
        </p:sp>
        <p:sp>
          <p:nvSpPr>
            <p:cNvPr id="17" name="TextBox 17"/>
            <p:cNvSpPr txBox="1"/>
            <p:nvPr/>
          </p:nvSpPr>
          <p:spPr>
            <a:xfrm>
              <a:off x="0" y="562089"/>
              <a:ext cx="5726373" cy="1402093"/>
            </a:xfrm>
            <a:prstGeom prst="rect">
              <a:avLst/>
            </a:prstGeom>
          </p:spPr>
          <p:txBody>
            <a:bodyPr lIns="0" tIns="0" rIns="0" bIns="0" rtlCol="0" anchor="t">
              <a:spAutoFit/>
            </a:bodyPr>
            <a:lstStyle/>
            <a:p>
              <a:pPr algn="ctr">
                <a:lnSpc>
                  <a:spcPts val="4060"/>
                </a:lnSpc>
              </a:pPr>
              <a:r>
                <a:rPr lang="en-US" sz="2800" spc="42" dirty="0">
                  <a:solidFill>
                    <a:srgbClr val="2CA3C8"/>
                  </a:solidFill>
                  <a:latin typeface="Roboto"/>
                </a:rPr>
                <a:t>President – </a:t>
              </a:r>
              <a:r>
                <a:rPr lang="en-US" sz="2800" spc="42" dirty="0" err="1">
                  <a:solidFill>
                    <a:srgbClr val="2CA3C8"/>
                  </a:solidFill>
                  <a:latin typeface="Roboto"/>
                </a:rPr>
                <a:t>Essemoda</a:t>
              </a:r>
              <a:r>
                <a:rPr lang="en-US" sz="2800" spc="42" dirty="0">
                  <a:solidFill>
                    <a:srgbClr val="2CA3C8"/>
                  </a:solidFill>
                  <a:latin typeface="Roboto"/>
                </a:rPr>
                <a:t> SRL</a:t>
              </a:r>
            </a:p>
          </p:txBody>
        </p:sp>
      </p:grpSp>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2" y="0"/>
            <a:ext cx="6858000" cy="10287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76250" y="-867182"/>
            <a:ext cx="38100" cy="4330700"/>
          </a:xfrm>
          <a:prstGeom prst="rect">
            <a:avLst/>
          </a:prstGeom>
          <a:solidFill>
            <a:srgbClr val="2CA3C8"/>
          </a:solidFill>
        </p:spPr>
      </p:sp>
      <p:sp>
        <p:nvSpPr>
          <p:cNvPr id="8" name="TextBox 8"/>
          <p:cNvSpPr txBox="1"/>
          <p:nvPr/>
        </p:nvSpPr>
        <p:spPr>
          <a:xfrm>
            <a:off x="1028700" y="4268272"/>
            <a:ext cx="4991100" cy="2646878"/>
          </a:xfrm>
          <a:prstGeom prst="rect">
            <a:avLst/>
          </a:prstGeom>
        </p:spPr>
        <p:txBody>
          <a:bodyPr wrap="square" lIns="0" tIns="0" rIns="0" bIns="0" rtlCol="0" anchor="t">
            <a:spAutoFit/>
          </a:bodyPr>
          <a:lstStyle/>
          <a:p>
            <a:pPr algn="l">
              <a:lnSpc>
                <a:spcPts val="4800"/>
              </a:lnSpc>
            </a:pPr>
            <a:r>
              <a:rPr lang="en-US" sz="6600" b="1" spc="384" dirty="0">
                <a:solidFill>
                  <a:srgbClr val="640329"/>
                </a:solidFill>
                <a:latin typeface="Roboto"/>
              </a:rPr>
              <a:t>The </a:t>
            </a:r>
          </a:p>
          <a:p>
            <a:pPr algn="l"/>
            <a:r>
              <a:rPr lang="en-US" sz="6600" b="1" spc="384" dirty="0">
                <a:solidFill>
                  <a:srgbClr val="640329"/>
                </a:solidFill>
                <a:latin typeface="Roboto"/>
              </a:rPr>
              <a:t>HRM</a:t>
            </a:r>
          </a:p>
          <a:p>
            <a:pPr algn="l"/>
            <a:r>
              <a:rPr lang="en-US" sz="6600" b="1" spc="384" dirty="0">
                <a:solidFill>
                  <a:srgbClr val="640329"/>
                </a:solidFill>
                <a:latin typeface="Roboto"/>
              </a:rPr>
              <a:t>Experience</a:t>
            </a:r>
          </a:p>
        </p:txBody>
      </p:sp>
      <p:sp>
        <p:nvSpPr>
          <p:cNvPr id="15" name="TextBox 7"/>
          <p:cNvSpPr txBox="1"/>
          <p:nvPr/>
        </p:nvSpPr>
        <p:spPr>
          <a:xfrm>
            <a:off x="1028700" y="7985745"/>
            <a:ext cx="16344900" cy="1577355"/>
          </a:xfrm>
          <a:prstGeom prst="rect">
            <a:avLst/>
          </a:prstGeom>
        </p:spPr>
        <p:txBody>
          <a:bodyPr wrap="square" lIns="0" tIns="0" rIns="0" bIns="0" rtlCol="0" anchor="t">
            <a:spAutoFit/>
          </a:bodyPr>
          <a:lstStyle/>
          <a:p>
            <a:pPr algn="l">
              <a:lnSpc>
                <a:spcPts val="4060"/>
              </a:lnSpc>
            </a:pPr>
            <a:r>
              <a:rPr lang="en-US" sz="2800" b="1" spc="42" dirty="0">
                <a:solidFill>
                  <a:srgbClr val="070708"/>
                </a:solidFill>
                <a:latin typeface="Roboto"/>
              </a:rPr>
              <a:t>A sneak peek at HRM and its associated garments factories</a:t>
            </a:r>
            <a:r>
              <a:rPr lang="en-US" sz="2800" spc="42" dirty="0">
                <a:solidFill>
                  <a:srgbClr val="070708"/>
                </a:solidFill>
                <a:latin typeface="Roboto"/>
              </a:rPr>
              <a:t>: This video shows how we operate, how our workers are treated, and how we are working as a single team led by professionals seeking to build the most favorable conditions for HRM workers and best quality products for HRM customers.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9206264" y="394070"/>
            <a:ext cx="8053036" cy="8607101"/>
            <a:chOff x="0" y="-873742"/>
            <a:chExt cx="10737382" cy="11476135"/>
          </a:xfrm>
        </p:grpSpPr>
        <p:sp>
          <p:nvSpPr>
            <p:cNvPr id="3" name="TextBox 3"/>
            <p:cNvSpPr txBox="1"/>
            <p:nvPr/>
          </p:nvSpPr>
          <p:spPr>
            <a:xfrm>
              <a:off x="0" y="2457883"/>
              <a:ext cx="10737382" cy="8144510"/>
            </a:xfrm>
            <a:prstGeom prst="rect">
              <a:avLst/>
            </a:prstGeom>
          </p:spPr>
          <p:txBody>
            <a:bodyPr lIns="0" tIns="0" rIns="0" bIns="0" rtlCol="0" anchor="t">
              <a:spAutoFit/>
            </a:bodyPr>
            <a:lstStyle/>
            <a:p>
              <a:pPr algn="l">
                <a:lnSpc>
                  <a:spcPts val="4023"/>
                </a:lnSpc>
              </a:pPr>
              <a:r>
                <a:rPr lang="en-US" sz="2800" spc="42" dirty="0">
                  <a:solidFill>
                    <a:srgbClr val="545454"/>
                  </a:solidFill>
                  <a:latin typeface="Roboto"/>
                </a:rPr>
                <a:t>Who are we?</a:t>
              </a:r>
            </a:p>
            <a:p>
              <a:pPr algn="l">
                <a:lnSpc>
                  <a:spcPts val="4023"/>
                </a:lnSpc>
              </a:pPr>
              <a:r>
                <a:rPr lang="en-US" sz="2775" spc="41" dirty="0">
                  <a:solidFill>
                    <a:srgbClr val="545454"/>
                  </a:solidFill>
                  <a:latin typeface="Roboto"/>
                </a:rPr>
                <a:t>Our leadership</a:t>
              </a:r>
            </a:p>
            <a:p>
              <a:pPr algn="l">
                <a:lnSpc>
                  <a:spcPts val="4023"/>
                </a:lnSpc>
              </a:pPr>
              <a:r>
                <a:rPr lang="en-US" sz="2775" spc="41" dirty="0">
                  <a:solidFill>
                    <a:srgbClr val="545454"/>
                  </a:solidFill>
                  <a:latin typeface="Roboto"/>
                </a:rPr>
                <a:t>Meet the team</a:t>
              </a:r>
            </a:p>
            <a:p>
              <a:pPr algn="l">
                <a:lnSpc>
                  <a:spcPts val="4023"/>
                </a:lnSpc>
              </a:pPr>
              <a:r>
                <a:rPr lang="en-US" sz="2775" spc="41" dirty="0">
                  <a:solidFill>
                    <a:srgbClr val="545454"/>
                  </a:solidFill>
                  <a:latin typeface="Roboto"/>
                </a:rPr>
                <a:t>Flagship products</a:t>
              </a:r>
            </a:p>
            <a:p>
              <a:pPr algn="l">
                <a:lnSpc>
                  <a:spcPts val="4023"/>
                </a:lnSpc>
              </a:pPr>
              <a:r>
                <a:rPr lang="en-US" sz="2775" spc="41" dirty="0">
                  <a:solidFill>
                    <a:srgbClr val="545454"/>
                  </a:solidFill>
                  <a:latin typeface="Roboto"/>
                </a:rPr>
                <a:t>Our clients</a:t>
              </a:r>
            </a:p>
            <a:p>
              <a:pPr algn="l">
                <a:lnSpc>
                  <a:spcPts val="4023"/>
                </a:lnSpc>
              </a:pPr>
              <a:r>
                <a:rPr lang="en-US" sz="2775" spc="41" dirty="0">
                  <a:solidFill>
                    <a:srgbClr val="545454"/>
                  </a:solidFill>
                  <a:latin typeface="Roboto"/>
                </a:rPr>
                <a:t>Our philosophy &amp; process</a:t>
              </a:r>
            </a:p>
            <a:p>
              <a:pPr algn="l">
                <a:lnSpc>
                  <a:spcPts val="4023"/>
                </a:lnSpc>
              </a:pPr>
              <a:r>
                <a:rPr lang="en-US" sz="2800" spc="42" dirty="0">
                  <a:solidFill>
                    <a:srgbClr val="545454"/>
                  </a:solidFill>
                  <a:latin typeface="Roboto"/>
                </a:rPr>
                <a:t>How we evolve our strategy</a:t>
              </a:r>
            </a:p>
            <a:p>
              <a:pPr algn="l">
                <a:lnSpc>
                  <a:spcPts val="4023"/>
                </a:lnSpc>
              </a:pPr>
              <a:r>
                <a:rPr lang="en-US" sz="2775" spc="41" dirty="0">
                  <a:solidFill>
                    <a:srgbClr val="545454"/>
                  </a:solidFill>
                  <a:latin typeface="Roboto"/>
                </a:rPr>
                <a:t>R</a:t>
              </a:r>
              <a:r>
                <a:rPr lang="en-US" sz="2800" spc="42" dirty="0">
                  <a:solidFill>
                    <a:srgbClr val="545454"/>
                  </a:solidFill>
                  <a:latin typeface="Roboto"/>
                </a:rPr>
                <a:t>ole of fashion sourcing</a:t>
              </a:r>
            </a:p>
            <a:p>
              <a:pPr algn="l">
                <a:lnSpc>
                  <a:spcPts val="4023"/>
                </a:lnSpc>
              </a:pPr>
              <a:r>
                <a:rPr lang="en-US" sz="2775" spc="41" dirty="0">
                  <a:solidFill>
                    <a:srgbClr val="545454"/>
                  </a:solidFill>
                  <a:latin typeface="Roboto"/>
                </a:rPr>
                <a:t>Creating value for clients</a:t>
              </a:r>
            </a:p>
            <a:p>
              <a:pPr algn="l">
                <a:lnSpc>
                  <a:spcPts val="4023"/>
                </a:lnSpc>
              </a:pPr>
              <a:r>
                <a:rPr lang="en-US" sz="2775" spc="41" dirty="0">
                  <a:solidFill>
                    <a:srgbClr val="545454"/>
                  </a:solidFill>
                  <a:latin typeface="Roboto"/>
                </a:rPr>
                <a:t>What our clients say</a:t>
              </a:r>
            </a:p>
            <a:p>
              <a:pPr algn="l">
                <a:lnSpc>
                  <a:spcPts val="4023"/>
                </a:lnSpc>
              </a:pPr>
              <a:r>
                <a:rPr lang="en-US" sz="2775" spc="41" dirty="0">
                  <a:solidFill>
                    <a:srgbClr val="545454"/>
                  </a:solidFill>
                  <a:latin typeface="Roboto"/>
                </a:rPr>
                <a:t>The path ahead</a:t>
              </a:r>
            </a:p>
            <a:p>
              <a:pPr algn="l">
                <a:lnSpc>
                  <a:spcPts val="4023"/>
                </a:lnSpc>
              </a:pPr>
              <a:r>
                <a:rPr lang="en-US" sz="2775" spc="41" dirty="0">
                  <a:solidFill>
                    <a:srgbClr val="545454"/>
                  </a:solidFill>
                  <a:latin typeface="Roboto"/>
                </a:rPr>
                <a:t>Contact u</a:t>
              </a:r>
              <a:r>
                <a:rPr lang="en-US" sz="2800" spc="42" dirty="0">
                  <a:solidFill>
                    <a:srgbClr val="545454"/>
                  </a:solidFill>
                  <a:latin typeface="Roboto"/>
                </a:rPr>
                <a:t>s</a:t>
              </a:r>
            </a:p>
          </p:txBody>
        </p:sp>
        <p:sp>
          <p:nvSpPr>
            <p:cNvPr id="4" name="TextBox 4"/>
            <p:cNvSpPr txBox="1"/>
            <p:nvPr/>
          </p:nvSpPr>
          <p:spPr>
            <a:xfrm>
              <a:off x="0" y="-873742"/>
              <a:ext cx="10736185" cy="1049373"/>
            </a:xfrm>
            <a:prstGeom prst="rect">
              <a:avLst/>
            </a:prstGeom>
          </p:spPr>
          <p:txBody>
            <a:bodyPr lIns="0" tIns="0" rIns="0" bIns="0" rtlCol="0" anchor="t">
              <a:spAutoFit/>
            </a:bodyPr>
            <a:lstStyle/>
            <a:p>
              <a:pPr algn="l">
                <a:lnSpc>
                  <a:spcPts val="5600"/>
                </a:lnSpc>
              </a:pPr>
              <a:r>
                <a:rPr lang="en-US" sz="5600" spc="280" dirty="0">
                  <a:solidFill>
                    <a:srgbClr val="640329"/>
                  </a:solidFill>
                  <a:latin typeface="Roboto Condensed Bold"/>
                </a:rPr>
                <a:t>TABLE OF CONTENTS</a:t>
              </a:r>
            </a:p>
          </p:txBody>
        </p:sp>
        <p:sp>
          <p:nvSpPr>
            <p:cNvPr id="5" name="TextBox 5"/>
            <p:cNvSpPr txBox="1"/>
            <p:nvPr/>
          </p:nvSpPr>
          <p:spPr>
            <a:xfrm>
              <a:off x="0" y="1247424"/>
              <a:ext cx="10736185" cy="644525"/>
            </a:xfrm>
            <a:prstGeom prst="rect">
              <a:avLst/>
            </a:prstGeom>
          </p:spPr>
          <p:txBody>
            <a:bodyPr lIns="0" tIns="0" rIns="0" bIns="0" rtlCol="0" anchor="t">
              <a:spAutoFit/>
            </a:bodyPr>
            <a:lstStyle/>
            <a:p>
              <a:pPr algn="l">
                <a:lnSpc>
                  <a:spcPts val="3779"/>
                </a:lnSpc>
              </a:pPr>
              <a:r>
                <a:rPr lang="en-US" sz="3200" spc="320" dirty="0">
                  <a:solidFill>
                    <a:srgbClr val="545454"/>
                  </a:solidFill>
                  <a:latin typeface="Roboto Condensed Bold"/>
                </a:rPr>
                <a:t>TOPICS FOR DISCUSSION</a:t>
              </a:r>
            </a:p>
          </p:txBody>
        </p:sp>
      </p:grpSp>
      <p:sp>
        <p:nvSpPr>
          <p:cNvPr id="6" name="AutoShape 6"/>
          <p:cNvSpPr/>
          <p:nvPr/>
        </p:nvSpPr>
        <p:spPr>
          <a:xfrm>
            <a:off x="1260032" y="1028700"/>
            <a:ext cx="6121400" cy="8229600"/>
          </a:xfrm>
          <a:prstGeom prst="rect">
            <a:avLst/>
          </a:prstGeom>
          <a:solidFill>
            <a:srgbClr val="FFFFFF"/>
          </a:solidFill>
        </p:spPr>
      </p:sp>
      <p:sp>
        <p:nvSpPr>
          <p:cNvPr id="7" name="AutoShape 7"/>
          <p:cNvSpPr/>
          <p:nvPr/>
        </p:nvSpPr>
        <p:spPr>
          <a:xfrm>
            <a:off x="6721032" y="-158750"/>
            <a:ext cx="38100" cy="4330700"/>
          </a:xfrm>
          <a:prstGeom prst="rect">
            <a:avLst/>
          </a:prstGeom>
          <a:solidFill>
            <a:srgbClr val="640329"/>
          </a:solidFill>
        </p:spPr>
      </p:sp>
      <p:sp>
        <p:nvSpPr>
          <p:cNvPr id="8" name="AutoShape 8"/>
          <p:cNvSpPr/>
          <p:nvPr/>
        </p:nvSpPr>
        <p:spPr>
          <a:xfrm rot="-5400000">
            <a:off x="688533" y="5721350"/>
            <a:ext cx="38100" cy="3238500"/>
          </a:xfrm>
          <a:prstGeom prst="rect">
            <a:avLst/>
          </a:prstGeom>
          <a:solidFill>
            <a:srgbClr val="640329"/>
          </a:solidFill>
        </p:spPr>
      </p:sp>
      <p:pic>
        <p:nvPicPr>
          <p:cNvPr id="9" name="Picture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07583" y="1257300"/>
            <a:ext cx="5537246" cy="4319052"/>
          </a:xfrm>
          <a:prstGeom prst="rect">
            <a:avLst/>
          </a:prstGeom>
        </p:spPr>
      </p:pic>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159477" y="5372100"/>
            <a:ext cx="5512138" cy="36724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1028700" y="979375"/>
            <a:ext cx="15138143" cy="615553"/>
          </a:xfrm>
          <a:prstGeom prst="rect">
            <a:avLst/>
          </a:prstGeom>
        </p:spPr>
        <p:txBody>
          <a:bodyPr lIns="0" tIns="0" rIns="0" bIns="0" rtlCol="0" anchor="t">
            <a:spAutoFit/>
          </a:bodyPr>
          <a:lstStyle/>
          <a:p>
            <a:pPr algn="ctr">
              <a:lnSpc>
                <a:spcPts val="4800"/>
              </a:lnSpc>
            </a:pPr>
            <a:r>
              <a:rPr lang="en-US" sz="4800" spc="384" dirty="0">
                <a:solidFill>
                  <a:srgbClr val="640329"/>
                </a:solidFill>
                <a:latin typeface="Roboto"/>
              </a:rPr>
              <a:t>WHAT LIES AHEAD: KEY BUSINESS TARGETS</a:t>
            </a:r>
          </a:p>
        </p:txBody>
      </p:sp>
      <p:sp>
        <p:nvSpPr>
          <p:cNvPr id="4" name="TextBox 4"/>
          <p:cNvSpPr txBox="1"/>
          <p:nvPr/>
        </p:nvSpPr>
        <p:spPr>
          <a:xfrm>
            <a:off x="1028700" y="7287351"/>
            <a:ext cx="4294780" cy="1894749"/>
          </a:xfrm>
          <a:prstGeom prst="rect">
            <a:avLst/>
          </a:prstGeom>
        </p:spPr>
        <p:txBody>
          <a:bodyPr lIns="0" tIns="0" rIns="0" bIns="0" rtlCol="0" anchor="t">
            <a:spAutoFit/>
          </a:bodyPr>
          <a:lstStyle/>
          <a:p>
            <a:pPr algn="ctr">
              <a:lnSpc>
                <a:spcPts val="3045"/>
              </a:lnSpc>
            </a:pPr>
            <a:r>
              <a:rPr lang="en-US" sz="2100" spc="31" dirty="0">
                <a:solidFill>
                  <a:srgbClr val="070708"/>
                </a:solidFill>
                <a:latin typeface="Roboto"/>
              </a:rPr>
              <a:t>To acquire new contracts with globally renowned fashion retail brands, such as Zara, </a:t>
            </a:r>
            <a:r>
              <a:rPr lang="en-US" sz="2100" spc="31" dirty="0" err="1">
                <a:solidFill>
                  <a:srgbClr val="070708"/>
                </a:solidFill>
                <a:latin typeface="Roboto"/>
              </a:rPr>
              <a:t>Pull&amp;Bear</a:t>
            </a:r>
            <a:r>
              <a:rPr lang="en-US" sz="2100" spc="31" dirty="0">
                <a:solidFill>
                  <a:srgbClr val="070708"/>
                </a:solidFill>
                <a:latin typeface="Roboto"/>
              </a:rPr>
              <a:t>, H&amp;M, and Tesco, and expand our portfolio further</a:t>
            </a:r>
          </a:p>
        </p:txBody>
      </p:sp>
      <p:sp>
        <p:nvSpPr>
          <p:cNvPr id="5" name="TextBox 5"/>
          <p:cNvSpPr txBox="1"/>
          <p:nvPr/>
        </p:nvSpPr>
        <p:spPr>
          <a:xfrm>
            <a:off x="1028700" y="6347855"/>
            <a:ext cx="4294780" cy="436017"/>
          </a:xfrm>
          <a:prstGeom prst="rect">
            <a:avLst/>
          </a:prstGeom>
        </p:spPr>
        <p:txBody>
          <a:bodyPr lIns="0" tIns="0" rIns="0" bIns="0" rtlCol="0" anchor="t">
            <a:spAutoFit/>
          </a:bodyPr>
          <a:lstStyle/>
          <a:p>
            <a:pPr algn="ctr">
              <a:lnSpc>
                <a:spcPts val="3640"/>
              </a:lnSpc>
            </a:pPr>
            <a:r>
              <a:rPr lang="en-US" sz="2800" spc="252" dirty="0">
                <a:solidFill>
                  <a:srgbClr val="2CA3C8"/>
                </a:solidFill>
                <a:latin typeface="Roboto Bold"/>
              </a:rPr>
              <a:t>NEW CONTRACTS</a:t>
            </a:r>
          </a:p>
        </p:txBody>
      </p:sp>
      <p:grpSp>
        <p:nvGrpSpPr>
          <p:cNvPr id="6" name="Group 6"/>
          <p:cNvGrpSpPr/>
          <p:nvPr/>
        </p:nvGrpSpPr>
        <p:grpSpPr>
          <a:xfrm>
            <a:off x="6867593" y="6347855"/>
            <a:ext cx="4890590" cy="3596245"/>
            <a:chOff x="0" y="-47625"/>
            <a:chExt cx="5726373" cy="1846659"/>
          </a:xfrm>
        </p:grpSpPr>
        <p:sp>
          <p:nvSpPr>
            <p:cNvPr id="7" name="TextBox 7"/>
            <p:cNvSpPr txBox="1"/>
            <p:nvPr/>
          </p:nvSpPr>
          <p:spPr>
            <a:xfrm>
              <a:off x="0" y="680051"/>
              <a:ext cx="5726373" cy="987764"/>
            </a:xfrm>
            <a:prstGeom prst="rect">
              <a:avLst/>
            </a:prstGeom>
          </p:spPr>
          <p:txBody>
            <a:bodyPr lIns="0" tIns="0" rIns="0" bIns="0" rtlCol="0" anchor="t">
              <a:spAutoFit/>
            </a:bodyPr>
            <a:lstStyle/>
            <a:p>
              <a:pPr algn="ctr">
                <a:lnSpc>
                  <a:spcPts val="3045"/>
                </a:lnSpc>
              </a:pPr>
              <a:r>
                <a:rPr lang="en-US" sz="2100" spc="31" dirty="0">
                  <a:solidFill>
                    <a:srgbClr val="070708"/>
                  </a:solidFill>
                  <a:latin typeface="Roboto"/>
                </a:rPr>
                <a:t>To be more environmentally responsible in our methods and processes by using more organic materials, such as organic cotton and recycled bamboo, </a:t>
              </a:r>
              <a:r>
                <a:rPr lang="en-US" sz="2100" i="1" spc="31" dirty="0">
                  <a:solidFill>
                    <a:srgbClr val="070708"/>
                  </a:solidFill>
                  <a:latin typeface="Roboto"/>
                </a:rPr>
                <a:t>etc</a:t>
              </a:r>
              <a:r>
                <a:rPr lang="en-US" sz="2100" spc="31" dirty="0">
                  <a:solidFill>
                    <a:srgbClr val="070708"/>
                  </a:solidFill>
                  <a:latin typeface="Roboto"/>
                </a:rPr>
                <a:t>.</a:t>
              </a:r>
            </a:p>
          </p:txBody>
        </p:sp>
        <p:sp>
          <p:nvSpPr>
            <p:cNvPr id="8" name="TextBox 8"/>
            <p:cNvSpPr txBox="1"/>
            <p:nvPr/>
          </p:nvSpPr>
          <p:spPr>
            <a:xfrm>
              <a:off x="0" y="-47625"/>
              <a:ext cx="5726373" cy="1846659"/>
            </a:xfrm>
            <a:prstGeom prst="rect">
              <a:avLst/>
            </a:prstGeom>
          </p:spPr>
          <p:txBody>
            <a:bodyPr lIns="0" tIns="0" rIns="0" bIns="0" rtlCol="0" anchor="t">
              <a:spAutoFit/>
            </a:bodyPr>
            <a:lstStyle/>
            <a:p>
              <a:pPr algn="ctr">
                <a:lnSpc>
                  <a:spcPts val="3640"/>
                </a:lnSpc>
              </a:pPr>
              <a:r>
                <a:rPr lang="en-US" sz="2800" spc="252" dirty="0">
                  <a:solidFill>
                    <a:srgbClr val="2CA3C8"/>
                  </a:solidFill>
                  <a:latin typeface="Roboto Bold"/>
                </a:rPr>
                <a:t>FOCUS ON ECO-FRIENDLY PRODUCTION</a:t>
              </a:r>
            </a:p>
          </p:txBody>
        </p:sp>
      </p:grpSp>
      <p:grpSp>
        <p:nvGrpSpPr>
          <p:cNvPr id="9" name="Group 9"/>
          <p:cNvGrpSpPr/>
          <p:nvPr/>
        </p:nvGrpSpPr>
        <p:grpSpPr>
          <a:xfrm>
            <a:off x="12964520" y="6347855"/>
            <a:ext cx="4294780" cy="2571261"/>
            <a:chOff x="0" y="-47625"/>
            <a:chExt cx="5726373" cy="1320334"/>
          </a:xfrm>
        </p:grpSpPr>
        <p:sp>
          <p:nvSpPr>
            <p:cNvPr id="10" name="TextBox 10"/>
            <p:cNvSpPr txBox="1"/>
            <p:nvPr/>
          </p:nvSpPr>
          <p:spPr>
            <a:xfrm>
              <a:off x="0" y="680051"/>
              <a:ext cx="5726373" cy="592658"/>
            </a:xfrm>
            <a:prstGeom prst="rect">
              <a:avLst/>
            </a:prstGeom>
          </p:spPr>
          <p:txBody>
            <a:bodyPr lIns="0" tIns="0" rIns="0" bIns="0" rtlCol="0" anchor="t">
              <a:spAutoFit/>
            </a:bodyPr>
            <a:lstStyle/>
            <a:p>
              <a:pPr algn="ctr">
                <a:lnSpc>
                  <a:spcPts val="3045"/>
                </a:lnSpc>
              </a:pPr>
              <a:r>
                <a:rPr lang="en-US" sz="2100" spc="31" dirty="0">
                  <a:solidFill>
                    <a:srgbClr val="070708"/>
                  </a:solidFill>
                  <a:latin typeface="Roboto"/>
                </a:rPr>
                <a:t>To archive our first annual 100M turnover for the fiscal year 2022-2023</a:t>
              </a:r>
            </a:p>
          </p:txBody>
        </p:sp>
        <p:sp>
          <p:nvSpPr>
            <p:cNvPr id="11" name="TextBox 11"/>
            <p:cNvSpPr txBox="1"/>
            <p:nvPr/>
          </p:nvSpPr>
          <p:spPr>
            <a:xfrm>
              <a:off x="0" y="-47625"/>
              <a:ext cx="5726373" cy="1231106"/>
            </a:xfrm>
            <a:prstGeom prst="rect">
              <a:avLst/>
            </a:prstGeom>
          </p:spPr>
          <p:txBody>
            <a:bodyPr lIns="0" tIns="0" rIns="0" bIns="0" rtlCol="0" anchor="t">
              <a:spAutoFit/>
            </a:bodyPr>
            <a:lstStyle/>
            <a:p>
              <a:pPr algn="ctr">
                <a:lnSpc>
                  <a:spcPts val="3640"/>
                </a:lnSpc>
              </a:pPr>
              <a:r>
                <a:rPr lang="en-US" sz="2800" spc="252" dirty="0">
                  <a:solidFill>
                    <a:srgbClr val="2CA3C8"/>
                  </a:solidFill>
                  <a:latin typeface="Roboto Bold"/>
                </a:rPr>
                <a:t>RACE TO THE FIRST 100M</a:t>
              </a:r>
            </a:p>
          </p:txBody>
        </p:sp>
      </p:gr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3505" y="2278526"/>
            <a:ext cx="3545169" cy="3545169"/>
          </a:xfrm>
          <a:prstGeom prst="rect">
            <a:avLst/>
          </a:prstGeom>
        </p:spPr>
      </p:pic>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l="-1" r="-1641"/>
          <a:stretch/>
        </p:blipFill>
        <p:spPr>
          <a:xfrm>
            <a:off x="7365025" y="2278526"/>
            <a:ext cx="3895726" cy="3542449"/>
          </a:xfrm>
          <a:prstGeom prst="rect">
            <a:avLst/>
          </a:prstGeom>
        </p:spPr>
      </p:pic>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964520" y="2184157"/>
            <a:ext cx="4267200" cy="36368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2512131" y="6945752"/>
            <a:ext cx="38100" cy="5768096"/>
          </a:xfrm>
          <a:prstGeom prst="rect">
            <a:avLst/>
          </a:prstGeom>
          <a:solidFill>
            <a:srgbClr val="640329"/>
          </a:solidFill>
        </p:spPr>
      </p:sp>
      <p:sp>
        <p:nvSpPr>
          <p:cNvPr id="3" name="AutoShape 3"/>
          <p:cNvSpPr/>
          <p:nvPr/>
        </p:nvSpPr>
        <p:spPr>
          <a:xfrm>
            <a:off x="17792700" y="-158750"/>
            <a:ext cx="38100" cy="4330700"/>
          </a:xfrm>
          <a:prstGeom prst="rect">
            <a:avLst/>
          </a:prstGeom>
          <a:solidFill>
            <a:srgbClr val="640329"/>
          </a:solidFill>
        </p:spPr>
      </p:sp>
      <p:sp>
        <p:nvSpPr>
          <p:cNvPr id="4" name="AutoShape 4"/>
          <p:cNvSpPr/>
          <p:nvPr/>
        </p:nvSpPr>
        <p:spPr>
          <a:xfrm>
            <a:off x="2933572" y="1747705"/>
            <a:ext cx="12420856" cy="6735934"/>
          </a:xfrm>
          <a:prstGeom prst="rect">
            <a:avLst/>
          </a:prstGeom>
          <a:solidFill>
            <a:srgbClr val="D9D9D9"/>
          </a:solidFill>
        </p:spPr>
        <p:txBody>
          <a:bodyPr/>
          <a:lstStyle/>
          <a:p>
            <a:endParaRPr lang="en-US" dirty="0"/>
          </a:p>
        </p:txBody>
      </p:sp>
      <p:grpSp>
        <p:nvGrpSpPr>
          <p:cNvPr id="5" name="Group 5"/>
          <p:cNvGrpSpPr/>
          <p:nvPr/>
        </p:nvGrpSpPr>
        <p:grpSpPr>
          <a:xfrm>
            <a:off x="7543800" y="2912402"/>
            <a:ext cx="7296191" cy="4377743"/>
            <a:chOff x="-1367889" y="-47625"/>
            <a:chExt cx="9728254" cy="5836990"/>
          </a:xfrm>
        </p:grpSpPr>
        <p:sp>
          <p:nvSpPr>
            <p:cNvPr id="6" name="TextBox 6"/>
            <p:cNvSpPr txBox="1"/>
            <p:nvPr/>
          </p:nvSpPr>
          <p:spPr>
            <a:xfrm>
              <a:off x="-1367889" y="620287"/>
              <a:ext cx="9626654" cy="1149032"/>
            </a:xfrm>
            <a:prstGeom prst="rect">
              <a:avLst/>
            </a:prstGeom>
          </p:spPr>
          <p:txBody>
            <a:bodyPr wrap="square" lIns="0" tIns="0" rIns="0" bIns="0" rtlCol="0" anchor="t">
              <a:spAutoFit/>
            </a:bodyPr>
            <a:lstStyle/>
            <a:p>
              <a:pPr marL="0" marR="0" algn="ctr">
                <a:spcBef>
                  <a:spcPts val="0"/>
                </a:spcBef>
                <a:spcAft>
                  <a:spcPts val="0"/>
                </a:spcAft>
              </a:pPr>
              <a:r>
                <a:rPr lang="en-US" sz="2800" b="1" i="1" dirty="0">
                  <a:effectLst/>
                  <a:latin typeface="Arial Narrow" panose="020B0606020202030204" pitchFamily="34" charset="0"/>
                  <a:ea typeface="Calibri" panose="020F0502020204030204" pitchFamily="34" charset="0"/>
                </a:rPr>
                <a:t>House No # 1220, Avenue # 11,</a:t>
              </a:r>
              <a:endParaRPr lang="en-US" sz="2800" b="1"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800" b="1" i="1" dirty="0">
                  <a:effectLst/>
                  <a:latin typeface="Arial Narrow" panose="020B0606020202030204" pitchFamily="34" charset="0"/>
                  <a:ea typeface="Calibri" panose="020F0502020204030204" pitchFamily="34" charset="0"/>
                </a:rPr>
                <a:t>Mirpur DOHS, Dhaka-1216.</a:t>
              </a:r>
              <a:endParaRPr lang="en-US" sz="2800" b="1" dirty="0">
                <a:effectLst/>
                <a:latin typeface="Calibri" panose="020F0502020204030204" pitchFamily="34" charset="0"/>
                <a:ea typeface="Calibri" panose="020F0502020204030204" pitchFamily="34" charset="0"/>
              </a:endParaRPr>
            </a:p>
          </p:txBody>
        </p:sp>
        <p:sp>
          <p:nvSpPr>
            <p:cNvPr id="7" name="TextBox 7"/>
            <p:cNvSpPr txBox="1"/>
            <p:nvPr/>
          </p:nvSpPr>
          <p:spPr>
            <a:xfrm>
              <a:off x="0" y="-47625"/>
              <a:ext cx="8360365" cy="581356"/>
            </a:xfrm>
            <a:prstGeom prst="rect">
              <a:avLst/>
            </a:prstGeom>
          </p:spPr>
          <p:txBody>
            <a:bodyPr lIns="0" tIns="0" rIns="0" bIns="0" rtlCol="0" anchor="t">
              <a:spAutoFit/>
            </a:bodyPr>
            <a:lstStyle/>
            <a:p>
              <a:pPr>
                <a:lnSpc>
                  <a:spcPts val="3640"/>
                </a:lnSpc>
              </a:pPr>
              <a:r>
                <a:rPr lang="en-US" sz="2800" spc="252" dirty="0">
                  <a:solidFill>
                    <a:srgbClr val="2CA3C8"/>
                  </a:solidFill>
                  <a:latin typeface="Roboto"/>
                </a:rPr>
                <a:t>HEADQUARTERS</a:t>
              </a:r>
            </a:p>
          </p:txBody>
        </p:sp>
        <p:sp>
          <p:nvSpPr>
            <p:cNvPr id="8" name="TextBox 8"/>
            <p:cNvSpPr txBox="1"/>
            <p:nvPr/>
          </p:nvSpPr>
          <p:spPr>
            <a:xfrm>
              <a:off x="-1232900" y="3069964"/>
              <a:ext cx="8360364" cy="1351739"/>
            </a:xfrm>
            <a:prstGeom prst="rect">
              <a:avLst/>
            </a:prstGeom>
          </p:spPr>
          <p:txBody>
            <a:bodyPr lIns="0" tIns="0" rIns="0" bIns="0" rtlCol="0" anchor="t">
              <a:spAutoFit/>
            </a:bodyPr>
            <a:lstStyle/>
            <a:p>
              <a:pPr algn="ctr">
                <a:lnSpc>
                  <a:spcPts val="4060"/>
                </a:lnSpc>
              </a:pPr>
              <a:r>
                <a:rPr lang="en-US" sz="2800" dirty="0"/>
                <a:t>+88 0963 888 1100 , +88 0963 888 2200,   +88 0197 921 5693</a:t>
              </a:r>
              <a:endParaRPr lang="en-US" sz="2800" spc="42" dirty="0">
                <a:solidFill>
                  <a:srgbClr val="070708"/>
                </a:solidFill>
                <a:latin typeface="Roboto"/>
              </a:endParaRPr>
            </a:p>
          </p:txBody>
        </p:sp>
        <p:sp>
          <p:nvSpPr>
            <p:cNvPr id="9" name="TextBox 9"/>
            <p:cNvSpPr txBox="1"/>
            <p:nvPr/>
          </p:nvSpPr>
          <p:spPr>
            <a:xfrm>
              <a:off x="0" y="2586573"/>
              <a:ext cx="8360365" cy="606989"/>
            </a:xfrm>
            <a:prstGeom prst="rect">
              <a:avLst/>
            </a:prstGeom>
          </p:spPr>
          <p:txBody>
            <a:bodyPr lIns="0" tIns="0" rIns="0" bIns="0" rtlCol="0" anchor="t">
              <a:spAutoFit/>
            </a:bodyPr>
            <a:lstStyle/>
            <a:p>
              <a:pPr algn="l">
                <a:lnSpc>
                  <a:spcPts val="3640"/>
                </a:lnSpc>
              </a:pPr>
              <a:r>
                <a:rPr lang="en-US" sz="2800" spc="252" dirty="0">
                  <a:solidFill>
                    <a:srgbClr val="2CA3C8"/>
                  </a:solidFill>
                  <a:latin typeface="Roboto"/>
                </a:rPr>
                <a:t>PHONE NUMBER</a:t>
              </a:r>
            </a:p>
          </p:txBody>
        </p:sp>
        <p:sp>
          <p:nvSpPr>
            <p:cNvPr id="10" name="TextBox 10"/>
            <p:cNvSpPr txBox="1"/>
            <p:nvPr/>
          </p:nvSpPr>
          <p:spPr>
            <a:xfrm>
              <a:off x="-1266289" y="5134680"/>
              <a:ext cx="8360365" cy="654685"/>
            </a:xfrm>
            <a:prstGeom prst="rect">
              <a:avLst/>
            </a:prstGeom>
          </p:spPr>
          <p:txBody>
            <a:bodyPr lIns="0" tIns="0" rIns="0" bIns="0" rtlCol="0" anchor="t">
              <a:spAutoFit/>
            </a:bodyPr>
            <a:lstStyle/>
            <a:p>
              <a:pPr algn="ctr">
                <a:lnSpc>
                  <a:spcPts val="4060"/>
                </a:lnSpc>
              </a:pPr>
              <a:r>
                <a:rPr lang="en-US" sz="2800" spc="42" dirty="0">
                  <a:solidFill>
                    <a:srgbClr val="070708"/>
                  </a:solidFill>
                  <a:latin typeface="Roboto"/>
                </a:rPr>
                <a:t>info@hrmsourcing.net</a:t>
              </a:r>
            </a:p>
          </p:txBody>
        </p:sp>
        <p:sp>
          <p:nvSpPr>
            <p:cNvPr id="11" name="TextBox 11"/>
            <p:cNvSpPr txBox="1"/>
            <p:nvPr/>
          </p:nvSpPr>
          <p:spPr>
            <a:xfrm>
              <a:off x="0" y="4541904"/>
              <a:ext cx="8360365" cy="606989"/>
            </a:xfrm>
            <a:prstGeom prst="rect">
              <a:avLst/>
            </a:prstGeom>
          </p:spPr>
          <p:txBody>
            <a:bodyPr lIns="0" tIns="0" rIns="0" bIns="0" rtlCol="0" anchor="t">
              <a:spAutoFit/>
            </a:bodyPr>
            <a:lstStyle/>
            <a:p>
              <a:pPr algn="l">
                <a:lnSpc>
                  <a:spcPts val="3640"/>
                </a:lnSpc>
              </a:pPr>
              <a:r>
                <a:rPr lang="en-US" sz="2800" spc="252">
                  <a:solidFill>
                    <a:srgbClr val="2CA3C8"/>
                  </a:solidFill>
                  <a:latin typeface="Roboto"/>
                </a:rPr>
                <a:t>EMAIL ADDRESS</a:t>
              </a:r>
            </a:p>
          </p:txBody>
        </p:sp>
      </p:grpSp>
      <p:grpSp>
        <p:nvGrpSpPr>
          <p:cNvPr id="12" name="Group 12"/>
          <p:cNvGrpSpPr/>
          <p:nvPr/>
        </p:nvGrpSpPr>
        <p:grpSpPr>
          <a:xfrm>
            <a:off x="3168312" y="3390900"/>
            <a:ext cx="4800530" cy="2700206"/>
            <a:chOff x="-388923" y="-1073325"/>
            <a:chExt cx="6400708" cy="3600274"/>
          </a:xfrm>
        </p:grpSpPr>
        <p:sp>
          <p:nvSpPr>
            <p:cNvPr id="13" name="TextBox 13"/>
            <p:cNvSpPr txBox="1"/>
            <p:nvPr/>
          </p:nvSpPr>
          <p:spPr>
            <a:xfrm>
              <a:off x="-388923" y="-1073325"/>
              <a:ext cx="6037185" cy="1049373"/>
            </a:xfrm>
            <a:prstGeom prst="rect">
              <a:avLst/>
            </a:prstGeom>
          </p:spPr>
          <p:txBody>
            <a:bodyPr lIns="0" tIns="0" rIns="0" bIns="0" rtlCol="0" anchor="t">
              <a:spAutoFit/>
            </a:bodyPr>
            <a:lstStyle/>
            <a:p>
              <a:pPr algn="l">
                <a:lnSpc>
                  <a:spcPts val="5600"/>
                </a:lnSpc>
              </a:pPr>
              <a:r>
                <a:rPr lang="en-US" sz="5600" spc="280" dirty="0">
                  <a:solidFill>
                    <a:srgbClr val="640329"/>
                  </a:solidFill>
                  <a:latin typeface="Roboto Condensed Bold"/>
                </a:rPr>
                <a:t>TALK TO US!</a:t>
              </a:r>
            </a:p>
          </p:txBody>
        </p:sp>
        <p:sp>
          <p:nvSpPr>
            <p:cNvPr id="14" name="TextBox 14"/>
            <p:cNvSpPr txBox="1"/>
            <p:nvPr/>
          </p:nvSpPr>
          <p:spPr>
            <a:xfrm>
              <a:off x="0" y="1247424"/>
              <a:ext cx="6011785" cy="1279525"/>
            </a:xfrm>
            <a:prstGeom prst="rect">
              <a:avLst/>
            </a:prstGeom>
          </p:spPr>
          <p:txBody>
            <a:bodyPr lIns="0" tIns="0" rIns="0" bIns="0" rtlCol="0" anchor="t">
              <a:spAutoFit/>
            </a:bodyPr>
            <a:lstStyle/>
            <a:p>
              <a:pPr algn="l">
                <a:lnSpc>
                  <a:spcPts val="3779"/>
                </a:lnSpc>
              </a:pPr>
              <a:r>
                <a:rPr lang="en-US" sz="3200" spc="320" dirty="0">
                  <a:solidFill>
                    <a:srgbClr val="070708"/>
                  </a:solidFill>
                  <a:latin typeface="Roboto Condensed Bold"/>
                </a:rPr>
                <a:t>CONTACT INFORMATION</a:t>
              </a: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CA3C8"/>
        </a:solidFill>
        <a:effectLst/>
      </p:bgPr>
    </p:bg>
    <p:spTree>
      <p:nvGrpSpPr>
        <p:cNvPr id="1" name=""/>
        <p:cNvGrpSpPr/>
        <p:nvPr/>
      </p:nvGrpSpPr>
      <p:grpSpPr>
        <a:xfrm>
          <a:off x="0" y="0"/>
          <a:ext cx="0" cy="0"/>
          <a:chOff x="0" y="0"/>
          <a:chExt cx="0" cy="0"/>
        </a:xfrm>
      </p:grpSpPr>
      <p:sp>
        <p:nvSpPr>
          <p:cNvPr id="2" name="AutoShape 2"/>
          <p:cNvSpPr/>
          <p:nvPr/>
        </p:nvSpPr>
        <p:spPr>
          <a:xfrm rot="-5400000">
            <a:off x="2512131" y="6945752"/>
            <a:ext cx="38100" cy="5768096"/>
          </a:xfrm>
          <a:prstGeom prst="rect">
            <a:avLst/>
          </a:prstGeom>
          <a:solidFill>
            <a:srgbClr val="640329"/>
          </a:solidFill>
        </p:spPr>
      </p:sp>
      <p:sp>
        <p:nvSpPr>
          <p:cNvPr id="3" name="AutoShape 3"/>
          <p:cNvSpPr/>
          <p:nvPr/>
        </p:nvSpPr>
        <p:spPr>
          <a:xfrm>
            <a:off x="17792700" y="-158750"/>
            <a:ext cx="38100" cy="4330700"/>
          </a:xfrm>
          <a:prstGeom prst="rect">
            <a:avLst/>
          </a:prstGeom>
          <a:solidFill>
            <a:srgbClr val="640329"/>
          </a:solidFill>
        </p:spPr>
      </p:sp>
      <p:sp>
        <p:nvSpPr>
          <p:cNvPr id="4" name="AutoShape 4"/>
          <p:cNvSpPr/>
          <p:nvPr/>
        </p:nvSpPr>
        <p:spPr>
          <a:xfrm>
            <a:off x="2102799" y="1709202"/>
            <a:ext cx="13764754" cy="6735934"/>
          </a:xfrm>
          <a:prstGeom prst="rect">
            <a:avLst/>
          </a:prstGeom>
          <a:solidFill>
            <a:srgbClr val="FFFFFF"/>
          </a:solidFill>
        </p:spPr>
      </p:sp>
      <p:grpSp>
        <p:nvGrpSpPr>
          <p:cNvPr id="5" name="Group 5"/>
          <p:cNvGrpSpPr/>
          <p:nvPr/>
        </p:nvGrpSpPr>
        <p:grpSpPr>
          <a:xfrm>
            <a:off x="9597279" y="3345026"/>
            <a:ext cx="6270274" cy="3814444"/>
            <a:chOff x="0" y="-47625"/>
            <a:chExt cx="8360365" cy="5085927"/>
          </a:xfrm>
        </p:grpSpPr>
        <p:sp>
          <p:nvSpPr>
            <p:cNvPr id="6" name="TextBox 6"/>
            <p:cNvSpPr txBox="1"/>
            <p:nvPr/>
          </p:nvSpPr>
          <p:spPr>
            <a:xfrm>
              <a:off x="0" y="619726"/>
              <a:ext cx="8360365" cy="2103141"/>
            </a:xfrm>
            <a:prstGeom prst="rect">
              <a:avLst/>
            </a:prstGeom>
          </p:spPr>
          <p:txBody>
            <a:bodyPr lIns="0" tIns="0" rIns="0" bIns="0" rtlCol="0" anchor="t">
              <a:spAutoFit/>
            </a:bodyPr>
            <a:lstStyle/>
            <a:p>
              <a:pPr algn="l">
                <a:lnSpc>
                  <a:spcPts val="4060"/>
                </a:lnSpc>
              </a:pPr>
              <a:r>
                <a:rPr lang="en-US" sz="2800" spc="42" dirty="0">
                  <a:solidFill>
                    <a:srgbClr val="070708"/>
                  </a:solidFill>
                  <a:latin typeface="Roboto"/>
                </a:rPr>
                <a:t>F.W Ganges SP.J</a:t>
              </a:r>
            </a:p>
            <a:p>
              <a:pPr algn="l">
                <a:lnSpc>
                  <a:spcPts val="4060"/>
                </a:lnSpc>
              </a:pPr>
              <a:r>
                <a:rPr lang="en-US" sz="2800" spc="42" dirty="0" err="1">
                  <a:solidFill>
                    <a:srgbClr val="070708"/>
                  </a:solidFill>
                  <a:latin typeface="Roboto"/>
                </a:rPr>
                <a:t>Ul,Partyzantow</a:t>
              </a:r>
              <a:r>
                <a:rPr lang="en-US" sz="2800" spc="42" dirty="0">
                  <a:solidFill>
                    <a:srgbClr val="070708"/>
                  </a:solidFill>
                  <a:latin typeface="Roboto"/>
                </a:rPr>
                <a:t> 3,5,7</a:t>
              </a:r>
            </a:p>
            <a:p>
              <a:pPr algn="l">
                <a:lnSpc>
                  <a:spcPts val="4060"/>
                </a:lnSpc>
              </a:pPr>
              <a:r>
                <a:rPr lang="en-US" sz="2800" spc="42" dirty="0">
                  <a:solidFill>
                    <a:srgbClr val="070708"/>
                  </a:solidFill>
                  <a:latin typeface="Roboto"/>
                </a:rPr>
                <a:t>41-200 Sosnowiec, Poland</a:t>
              </a:r>
            </a:p>
          </p:txBody>
        </p:sp>
        <p:sp>
          <p:nvSpPr>
            <p:cNvPr id="7" name="TextBox 7"/>
            <p:cNvSpPr txBox="1"/>
            <p:nvPr/>
          </p:nvSpPr>
          <p:spPr>
            <a:xfrm>
              <a:off x="0" y="-47625"/>
              <a:ext cx="8360365" cy="615553"/>
            </a:xfrm>
            <a:prstGeom prst="rect">
              <a:avLst/>
            </a:prstGeom>
          </p:spPr>
          <p:txBody>
            <a:bodyPr lIns="0" tIns="0" rIns="0" bIns="0" rtlCol="0" anchor="t">
              <a:spAutoFit/>
            </a:bodyPr>
            <a:lstStyle/>
            <a:p>
              <a:pPr algn="l">
                <a:lnSpc>
                  <a:spcPts val="3640"/>
                </a:lnSpc>
              </a:pPr>
              <a:r>
                <a:rPr lang="en-US" sz="2800" spc="252" dirty="0">
                  <a:solidFill>
                    <a:srgbClr val="070708"/>
                  </a:solidFill>
                  <a:latin typeface="Roboto Bold"/>
                </a:rPr>
                <a:t>Sosnowiec, Poland</a:t>
              </a:r>
            </a:p>
          </p:txBody>
        </p:sp>
        <p:sp>
          <p:nvSpPr>
            <p:cNvPr id="8" name="TextBox 8"/>
            <p:cNvSpPr txBox="1"/>
            <p:nvPr/>
          </p:nvSpPr>
          <p:spPr>
            <a:xfrm>
              <a:off x="0" y="4337255"/>
              <a:ext cx="8360365" cy="701047"/>
            </a:xfrm>
            <a:prstGeom prst="rect">
              <a:avLst/>
            </a:prstGeom>
          </p:spPr>
          <p:txBody>
            <a:bodyPr lIns="0" tIns="0" rIns="0" bIns="0" rtlCol="0" anchor="t">
              <a:spAutoFit/>
            </a:bodyPr>
            <a:lstStyle/>
            <a:p>
              <a:pPr algn="l">
                <a:lnSpc>
                  <a:spcPts val="4060"/>
                </a:lnSpc>
              </a:pPr>
              <a:r>
                <a:rPr lang="en-US" sz="2800" spc="42" dirty="0">
                  <a:solidFill>
                    <a:srgbClr val="070708"/>
                  </a:solidFill>
                  <a:latin typeface="Roboto"/>
                </a:rPr>
                <a:t>32 266 8484</a:t>
              </a:r>
            </a:p>
          </p:txBody>
        </p:sp>
        <p:sp>
          <p:nvSpPr>
            <p:cNvPr id="9" name="TextBox 9"/>
            <p:cNvSpPr txBox="1"/>
            <p:nvPr/>
          </p:nvSpPr>
          <p:spPr>
            <a:xfrm>
              <a:off x="0" y="3765756"/>
              <a:ext cx="8360365" cy="615553"/>
            </a:xfrm>
            <a:prstGeom prst="rect">
              <a:avLst/>
            </a:prstGeom>
          </p:spPr>
          <p:txBody>
            <a:bodyPr lIns="0" tIns="0" rIns="0" bIns="0" rtlCol="0" anchor="t">
              <a:spAutoFit/>
            </a:bodyPr>
            <a:lstStyle/>
            <a:p>
              <a:pPr algn="l">
                <a:lnSpc>
                  <a:spcPts val="3640"/>
                </a:lnSpc>
              </a:pPr>
              <a:r>
                <a:rPr lang="en-US" sz="2800" spc="252" dirty="0">
                  <a:solidFill>
                    <a:srgbClr val="070708"/>
                  </a:solidFill>
                  <a:latin typeface="Roboto Bold"/>
                </a:rPr>
                <a:t>Phone</a:t>
              </a:r>
            </a:p>
          </p:txBody>
        </p:sp>
      </p:grpSp>
      <p:sp>
        <p:nvSpPr>
          <p:cNvPr id="12" name="TextBox 12"/>
          <p:cNvSpPr txBox="1"/>
          <p:nvPr/>
        </p:nvSpPr>
        <p:spPr>
          <a:xfrm>
            <a:off x="10468472" y="2178897"/>
            <a:ext cx="4527888" cy="573405"/>
          </a:xfrm>
          <a:prstGeom prst="rect">
            <a:avLst/>
          </a:prstGeom>
        </p:spPr>
        <p:txBody>
          <a:bodyPr lIns="0" tIns="0" rIns="0" bIns="0" rtlCol="0" anchor="t">
            <a:spAutoFit/>
          </a:bodyPr>
          <a:lstStyle/>
          <a:p>
            <a:pPr algn="l">
              <a:lnSpc>
                <a:spcPts val="4200"/>
              </a:lnSpc>
            </a:pPr>
            <a:r>
              <a:rPr lang="en-US" sz="4200" spc="210">
                <a:solidFill>
                  <a:srgbClr val="640329"/>
                </a:solidFill>
                <a:latin typeface="Roboto Condensed Bold"/>
              </a:rPr>
              <a:t>REGION 2 OFFICE</a:t>
            </a:r>
          </a:p>
        </p:txBody>
      </p:sp>
      <p:grpSp>
        <p:nvGrpSpPr>
          <p:cNvPr id="13" name="Group 13"/>
          <p:cNvGrpSpPr/>
          <p:nvPr/>
        </p:nvGrpSpPr>
        <p:grpSpPr>
          <a:xfrm>
            <a:off x="2312349" y="3345026"/>
            <a:ext cx="6298251" cy="3848259"/>
            <a:chOff x="0" y="-47625"/>
            <a:chExt cx="8397668" cy="5131013"/>
          </a:xfrm>
        </p:grpSpPr>
        <p:sp>
          <p:nvSpPr>
            <p:cNvPr id="14" name="TextBox 14"/>
            <p:cNvSpPr txBox="1"/>
            <p:nvPr/>
          </p:nvSpPr>
          <p:spPr>
            <a:xfrm>
              <a:off x="0" y="619726"/>
              <a:ext cx="8360365" cy="2103140"/>
            </a:xfrm>
            <a:prstGeom prst="rect">
              <a:avLst/>
            </a:prstGeom>
          </p:spPr>
          <p:txBody>
            <a:bodyPr lIns="0" tIns="0" rIns="0" bIns="0" rtlCol="0" anchor="t">
              <a:spAutoFit/>
            </a:bodyPr>
            <a:lstStyle/>
            <a:p>
              <a:pPr algn="l">
                <a:lnSpc>
                  <a:spcPts val="4060"/>
                </a:lnSpc>
              </a:pPr>
              <a:r>
                <a:rPr lang="en-US" sz="2800" spc="42" dirty="0">
                  <a:solidFill>
                    <a:srgbClr val="070708"/>
                  </a:solidFill>
                  <a:latin typeface="Roboto"/>
                </a:rPr>
                <a:t>HRM </a:t>
              </a:r>
              <a:r>
                <a:rPr lang="en-US" sz="2800" spc="42" dirty="0" err="1">
                  <a:solidFill>
                    <a:srgbClr val="070708"/>
                  </a:solidFill>
                  <a:latin typeface="Roboto"/>
                </a:rPr>
                <a:t>Textil</a:t>
              </a:r>
              <a:r>
                <a:rPr lang="en-US" sz="2800" spc="42" dirty="0">
                  <a:solidFill>
                    <a:srgbClr val="070708"/>
                  </a:solidFill>
                  <a:latin typeface="Roboto"/>
                </a:rPr>
                <a:t> GMBH</a:t>
              </a:r>
            </a:p>
            <a:p>
              <a:pPr algn="l">
                <a:lnSpc>
                  <a:spcPts val="4060"/>
                </a:lnSpc>
              </a:pPr>
              <a:r>
                <a:rPr lang="en-US" sz="2800" spc="42" dirty="0">
                  <a:solidFill>
                    <a:srgbClr val="070708"/>
                  </a:solidFill>
                  <a:latin typeface="Roboto"/>
                </a:rPr>
                <a:t>Ulmer </a:t>
              </a:r>
              <a:r>
                <a:rPr lang="en-US" sz="2800" spc="42" dirty="0" err="1">
                  <a:solidFill>
                    <a:srgbClr val="070708"/>
                  </a:solidFill>
                  <a:latin typeface="Roboto"/>
                </a:rPr>
                <a:t>Strabe</a:t>
              </a:r>
              <a:r>
                <a:rPr lang="en-US" sz="2800" spc="42" dirty="0">
                  <a:solidFill>
                    <a:srgbClr val="070708"/>
                  </a:solidFill>
                  <a:latin typeface="Roboto"/>
                </a:rPr>
                <a:t> 184</a:t>
              </a:r>
            </a:p>
            <a:p>
              <a:pPr algn="l">
                <a:lnSpc>
                  <a:spcPts val="4060"/>
                </a:lnSpc>
              </a:pPr>
              <a:r>
                <a:rPr lang="en-US" sz="2800" spc="42" dirty="0">
                  <a:solidFill>
                    <a:srgbClr val="070708"/>
                  </a:solidFill>
                  <a:latin typeface="Roboto"/>
                </a:rPr>
                <a:t>70188 Stuttgart, Germany</a:t>
              </a:r>
            </a:p>
          </p:txBody>
        </p:sp>
        <p:sp>
          <p:nvSpPr>
            <p:cNvPr id="15" name="TextBox 15"/>
            <p:cNvSpPr txBox="1"/>
            <p:nvPr/>
          </p:nvSpPr>
          <p:spPr>
            <a:xfrm>
              <a:off x="0" y="-47625"/>
              <a:ext cx="8360365" cy="615553"/>
            </a:xfrm>
            <a:prstGeom prst="rect">
              <a:avLst/>
            </a:prstGeom>
          </p:spPr>
          <p:txBody>
            <a:bodyPr lIns="0" tIns="0" rIns="0" bIns="0" rtlCol="0" anchor="t">
              <a:spAutoFit/>
            </a:bodyPr>
            <a:lstStyle/>
            <a:p>
              <a:pPr algn="l">
                <a:lnSpc>
                  <a:spcPts val="3640"/>
                </a:lnSpc>
              </a:pPr>
              <a:r>
                <a:rPr lang="en-US" sz="2800" spc="252" dirty="0">
                  <a:solidFill>
                    <a:srgbClr val="070708"/>
                  </a:solidFill>
                  <a:latin typeface="Roboto Bold"/>
                </a:rPr>
                <a:t>Stuttgart, Germany</a:t>
              </a:r>
            </a:p>
          </p:txBody>
        </p:sp>
        <p:sp>
          <p:nvSpPr>
            <p:cNvPr id="16" name="TextBox 16"/>
            <p:cNvSpPr txBox="1"/>
            <p:nvPr/>
          </p:nvSpPr>
          <p:spPr>
            <a:xfrm>
              <a:off x="0" y="4382341"/>
              <a:ext cx="8360365" cy="701047"/>
            </a:xfrm>
            <a:prstGeom prst="rect">
              <a:avLst/>
            </a:prstGeom>
          </p:spPr>
          <p:txBody>
            <a:bodyPr lIns="0" tIns="0" rIns="0" bIns="0" rtlCol="0" anchor="t">
              <a:spAutoFit/>
            </a:bodyPr>
            <a:lstStyle/>
            <a:p>
              <a:pPr algn="l">
                <a:lnSpc>
                  <a:spcPts val="4060"/>
                </a:lnSpc>
              </a:pPr>
              <a:r>
                <a:rPr lang="en-US" sz="2800" spc="42" dirty="0">
                  <a:solidFill>
                    <a:srgbClr val="070708"/>
                  </a:solidFill>
                  <a:latin typeface="Roboto"/>
                </a:rPr>
                <a:t>0711 6451 5575</a:t>
              </a:r>
            </a:p>
          </p:txBody>
        </p:sp>
        <p:sp>
          <p:nvSpPr>
            <p:cNvPr id="17" name="TextBox 17"/>
            <p:cNvSpPr txBox="1"/>
            <p:nvPr/>
          </p:nvSpPr>
          <p:spPr>
            <a:xfrm>
              <a:off x="37303" y="3765756"/>
              <a:ext cx="8360365" cy="615553"/>
            </a:xfrm>
            <a:prstGeom prst="rect">
              <a:avLst/>
            </a:prstGeom>
          </p:spPr>
          <p:txBody>
            <a:bodyPr lIns="0" tIns="0" rIns="0" bIns="0" rtlCol="0" anchor="t">
              <a:spAutoFit/>
            </a:bodyPr>
            <a:lstStyle/>
            <a:p>
              <a:pPr algn="l">
                <a:lnSpc>
                  <a:spcPts val="3640"/>
                </a:lnSpc>
              </a:pPr>
              <a:r>
                <a:rPr lang="en-US" sz="2800" spc="252" dirty="0">
                  <a:solidFill>
                    <a:srgbClr val="070708"/>
                  </a:solidFill>
                  <a:latin typeface="Roboto Bold"/>
                </a:rPr>
                <a:t>Phone</a:t>
              </a:r>
            </a:p>
          </p:txBody>
        </p:sp>
      </p:grpSp>
      <p:sp>
        <p:nvSpPr>
          <p:cNvPr id="20" name="TextBox 20"/>
          <p:cNvSpPr txBox="1"/>
          <p:nvPr/>
        </p:nvSpPr>
        <p:spPr>
          <a:xfrm>
            <a:off x="3183541" y="2178897"/>
            <a:ext cx="4527888" cy="573405"/>
          </a:xfrm>
          <a:prstGeom prst="rect">
            <a:avLst/>
          </a:prstGeom>
        </p:spPr>
        <p:txBody>
          <a:bodyPr lIns="0" tIns="0" rIns="0" bIns="0" rtlCol="0" anchor="t">
            <a:spAutoFit/>
          </a:bodyPr>
          <a:lstStyle/>
          <a:p>
            <a:pPr algn="l">
              <a:lnSpc>
                <a:spcPts val="4200"/>
              </a:lnSpc>
            </a:pPr>
            <a:r>
              <a:rPr lang="en-US" sz="4200" spc="210">
                <a:solidFill>
                  <a:srgbClr val="640329"/>
                </a:solidFill>
                <a:latin typeface="Roboto Condensed Bold"/>
              </a:rPr>
              <a:t>REGION 1 OFFICE</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699" y="3719237"/>
            <a:ext cx="16230600" cy="6735934"/>
          </a:xfrm>
          <a:prstGeom prst="rect">
            <a:avLst/>
          </a:prstGeom>
          <a:solidFill>
            <a:srgbClr val="2CA3C8"/>
          </a:solidFill>
        </p:spPr>
      </p:sp>
      <p:pic>
        <p:nvPicPr>
          <p:cNvPr id="3" name="Picture 3"/>
          <p:cNvPicPr>
            <a:picLocks noChangeAspect="1"/>
          </p:cNvPicPr>
          <p:nvPr/>
        </p:nvPicPr>
        <p:blipFill>
          <a:blip r:embed="rId2"/>
          <a:srcRect/>
          <a:stretch>
            <a:fillRect/>
          </a:stretch>
        </p:blipFill>
        <p:spPr>
          <a:xfrm>
            <a:off x="4913516" y="360162"/>
            <a:ext cx="8914132" cy="2987183"/>
          </a:xfrm>
          <a:prstGeom prst="rect">
            <a:avLst/>
          </a:prstGeom>
        </p:spPr>
      </p:pic>
      <p:sp>
        <p:nvSpPr>
          <p:cNvPr id="4" name="TextBox 4"/>
          <p:cNvSpPr txBox="1"/>
          <p:nvPr/>
        </p:nvSpPr>
        <p:spPr>
          <a:xfrm>
            <a:off x="2474482" y="5023749"/>
            <a:ext cx="13792200" cy="4616648"/>
          </a:xfrm>
          <a:prstGeom prst="rect">
            <a:avLst/>
          </a:prstGeom>
        </p:spPr>
        <p:txBody>
          <a:bodyPr wrap="square" lIns="0" tIns="0" rIns="0" bIns="0" rtlCol="0" anchor="t">
            <a:spAutoFit/>
          </a:bodyPr>
          <a:lstStyle/>
          <a:p>
            <a:pPr>
              <a:lnSpc>
                <a:spcPts val="3639"/>
              </a:lnSpc>
            </a:pPr>
            <a:r>
              <a:rPr lang="en-US" sz="3200" spc="252" dirty="0">
                <a:solidFill>
                  <a:srgbClr val="070708"/>
                </a:solidFill>
                <a:latin typeface="Roboto"/>
              </a:rPr>
              <a:t>We are more than a sourcing agency. Our clients recognize us as a buying house with multiple supply chains in the global garments industry. Based in Bangladesh, with multiple regional offices, including in Germany, Poland, Italy and France, we have a loyal clientele across North America, Europe, and other parts of the world.</a:t>
            </a:r>
          </a:p>
          <a:p>
            <a:pPr>
              <a:lnSpc>
                <a:spcPts val="3639"/>
              </a:lnSpc>
            </a:pPr>
            <a:endParaRPr lang="en-US" sz="3200" spc="252" dirty="0">
              <a:solidFill>
                <a:srgbClr val="070708"/>
              </a:solidFill>
              <a:latin typeface="Roboto"/>
            </a:endParaRPr>
          </a:p>
          <a:p>
            <a:pPr>
              <a:lnSpc>
                <a:spcPts val="3640"/>
              </a:lnSpc>
            </a:pPr>
            <a:r>
              <a:rPr lang="en-US" sz="3200" spc="251" dirty="0">
                <a:solidFill>
                  <a:srgbClr val="070708"/>
                </a:solidFill>
                <a:latin typeface="Roboto"/>
              </a:rPr>
              <a:t>Over the last 15 years, we have built the reputation of a dependable garments sourcing company with high-quality products delivered in timely shipments.</a:t>
            </a:r>
          </a:p>
        </p:txBody>
      </p:sp>
      <p:sp>
        <p:nvSpPr>
          <p:cNvPr id="5" name="TextBox 5"/>
          <p:cNvSpPr txBox="1"/>
          <p:nvPr/>
        </p:nvSpPr>
        <p:spPr>
          <a:xfrm>
            <a:off x="4460352" y="4043833"/>
            <a:ext cx="9367296" cy="655320"/>
          </a:xfrm>
          <a:prstGeom prst="rect">
            <a:avLst/>
          </a:prstGeom>
        </p:spPr>
        <p:txBody>
          <a:bodyPr lIns="0" tIns="0" rIns="0" bIns="0" rtlCol="0" anchor="t">
            <a:spAutoFit/>
          </a:bodyPr>
          <a:lstStyle/>
          <a:p>
            <a:pPr algn="ctr">
              <a:lnSpc>
                <a:spcPts val="4800"/>
              </a:lnSpc>
            </a:pPr>
            <a:r>
              <a:rPr lang="en-US" sz="4800" spc="384" dirty="0">
                <a:solidFill>
                  <a:srgbClr val="640329"/>
                </a:solidFill>
                <a:latin typeface="Roboto Bold"/>
              </a:rPr>
              <a:t>WHO ARE WE?</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28700"/>
            <a:ext cx="7465297" cy="7692041"/>
          </a:xfrm>
          <a:prstGeom prst="rect">
            <a:avLst/>
          </a:prstGeom>
          <a:solidFill>
            <a:srgbClr val="640329"/>
          </a:solidFill>
        </p:spPr>
      </p:sp>
      <p:sp>
        <p:nvSpPr>
          <p:cNvPr id="3" name="AutoShape 3"/>
          <p:cNvSpPr/>
          <p:nvPr/>
        </p:nvSpPr>
        <p:spPr>
          <a:xfrm>
            <a:off x="6721032" y="-158750"/>
            <a:ext cx="38100" cy="4330700"/>
          </a:xfrm>
          <a:prstGeom prst="rect">
            <a:avLst/>
          </a:prstGeom>
          <a:solidFill>
            <a:srgbClr val="2CA3C8"/>
          </a:solidFill>
        </p:spPr>
      </p:sp>
      <p:sp>
        <p:nvSpPr>
          <p:cNvPr id="4" name="AutoShape 4"/>
          <p:cNvSpPr/>
          <p:nvPr/>
        </p:nvSpPr>
        <p:spPr>
          <a:xfrm rot="-5400000">
            <a:off x="688533" y="5721350"/>
            <a:ext cx="38100" cy="3238500"/>
          </a:xfrm>
          <a:prstGeom prst="rect">
            <a:avLst/>
          </a:prstGeom>
          <a:solidFill>
            <a:srgbClr val="2CA3C8"/>
          </a:solidFill>
        </p:spPr>
      </p:sp>
      <p:sp>
        <p:nvSpPr>
          <p:cNvPr id="5" name="TextBox 5"/>
          <p:cNvSpPr txBox="1"/>
          <p:nvPr/>
        </p:nvSpPr>
        <p:spPr>
          <a:xfrm>
            <a:off x="10325440" y="2779776"/>
            <a:ext cx="6933860" cy="5642570"/>
          </a:xfrm>
          <a:prstGeom prst="rect">
            <a:avLst/>
          </a:prstGeom>
        </p:spPr>
        <p:txBody>
          <a:bodyPr lIns="0" tIns="0" rIns="0" bIns="0" rtlCol="0" anchor="t">
            <a:spAutoFit/>
          </a:bodyPr>
          <a:lstStyle/>
          <a:p>
            <a:pPr algn="l">
              <a:lnSpc>
                <a:spcPts val="4023"/>
              </a:lnSpc>
            </a:pPr>
            <a:r>
              <a:rPr lang="en-US" sz="2800" spc="42" dirty="0">
                <a:solidFill>
                  <a:srgbClr val="070708"/>
                </a:solidFill>
                <a:latin typeface="Roboto"/>
              </a:rPr>
              <a:t>We are a significant player in the fast growing garments industry in Bangladesh. Our supply chains provide an end-to-end solution for manufacturing and delivering preset and custom-fit orders of all volumes. Our key garments products are:</a:t>
            </a:r>
          </a:p>
          <a:p>
            <a:pPr marL="599122" lvl="1" indent="-299561" algn="l">
              <a:lnSpc>
                <a:spcPts val="4023"/>
              </a:lnSpc>
              <a:buFont typeface="Arial"/>
              <a:buChar char="•"/>
            </a:pPr>
            <a:r>
              <a:rPr lang="en-US" sz="2775" spc="41" dirty="0">
                <a:solidFill>
                  <a:srgbClr val="070708"/>
                </a:solidFill>
                <a:latin typeface="Roboto"/>
              </a:rPr>
              <a:t>Flat Knit</a:t>
            </a:r>
          </a:p>
          <a:p>
            <a:pPr marL="599122" lvl="1" indent="-299561" algn="l">
              <a:lnSpc>
                <a:spcPts val="4023"/>
              </a:lnSpc>
              <a:buFont typeface="Arial"/>
              <a:buChar char="•"/>
            </a:pPr>
            <a:r>
              <a:rPr lang="en-US" sz="2775" spc="41" dirty="0">
                <a:solidFill>
                  <a:srgbClr val="070708"/>
                </a:solidFill>
                <a:latin typeface="Roboto"/>
              </a:rPr>
              <a:t>Circular Knit</a:t>
            </a:r>
          </a:p>
          <a:p>
            <a:pPr marL="599122" lvl="1" indent="-299561" algn="l">
              <a:lnSpc>
                <a:spcPts val="4023"/>
              </a:lnSpc>
              <a:buFont typeface="Arial"/>
              <a:buChar char="•"/>
            </a:pPr>
            <a:r>
              <a:rPr lang="en-US" sz="2775" spc="41" dirty="0">
                <a:solidFill>
                  <a:srgbClr val="070708"/>
                </a:solidFill>
                <a:latin typeface="Roboto"/>
              </a:rPr>
              <a:t>Woven Wear</a:t>
            </a:r>
          </a:p>
          <a:p>
            <a:pPr algn="l">
              <a:lnSpc>
                <a:spcPts val="4023"/>
              </a:lnSpc>
            </a:pPr>
            <a:r>
              <a:rPr lang="en-US" sz="2775" spc="41" dirty="0">
                <a:solidFill>
                  <a:srgbClr val="000000"/>
                </a:solidFill>
                <a:latin typeface="Roboto"/>
              </a:rPr>
              <a:t>Our clients include global apparel retailers and wholesalers.</a:t>
            </a:r>
          </a:p>
        </p:txBody>
      </p:sp>
      <p:sp>
        <p:nvSpPr>
          <p:cNvPr id="6" name="TextBox 6"/>
          <p:cNvSpPr txBox="1"/>
          <p:nvPr/>
        </p:nvSpPr>
        <p:spPr>
          <a:xfrm>
            <a:off x="10585635" y="1114425"/>
            <a:ext cx="6610664" cy="767715"/>
          </a:xfrm>
          <a:prstGeom prst="rect">
            <a:avLst/>
          </a:prstGeom>
        </p:spPr>
        <p:txBody>
          <a:bodyPr lIns="0" tIns="0" rIns="0" bIns="0" rtlCol="0" anchor="t">
            <a:spAutoFit/>
          </a:bodyPr>
          <a:lstStyle/>
          <a:p>
            <a:pPr algn="l">
              <a:lnSpc>
                <a:spcPts val="5600"/>
              </a:lnSpc>
            </a:pPr>
            <a:r>
              <a:rPr lang="en-US" sz="5600" spc="280">
                <a:solidFill>
                  <a:srgbClr val="640329"/>
                </a:solidFill>
                <a:latin typeface="Roboto Condensed Bold"/>
              </a:rPr>
              <a:t>WHO ARE WE?</a:t>
            </a:r>
          </a:p>
        </p:txBody>
      </p:sp>
      <p:pic>
        <p:nvPicPr>
          <p:cNvPr id="7"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951689" y="2202759"/>
            <a:ext cx="7192311" cy="6706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AutoShape 2"/>
          <p:cNvSpPr/>
          <p:nvPr/>
        </p:nvSpPr>
        <p:spPr>
          <a:xfrm>
            <a:off x="-1855006" y="2463800"/>
            <a:ext cx="38100" cy="4330700"/>
          </a:xfrm>
          <a:prstGeom prst="rect">
            <a:avLst/>
          </a:prstGeom>
          <a:solidFill>
            <a:srgbClr val="2CA3C8"/>
          </a:solidFill>
        </p:spPr>
      </p:sp>
      <p:sp>
        <p:nvSpPr>
          <p:cNvPr id="3" name="TextBox 3"/>
          <p:cNvSpPr txBox="1"/>
          <p:nvPr/>
        </p:nvSpPr>
        <p:spPr>
          <a:xfrm>
            <a:off x="7716831" y="4381500"/>
            <a:ext cx="2873388" cy="936625"/>
          </a:xfrm>
          <a:prstGeom prst="rect">
            <a:avLst/>
          </a:prstGeom>
        </p:spPr>
        <p:txBody>
          <a:bodyPr lIns="0" tIns="0" rIns="0" bIns="0" rtlCol="0" anchor="t">
            <a:spAutoFit/>
          </a:bodyPr>
          <a:lstStyle/>
          <a:p>
            <a:pPr algn="ctr">
              <a:lnSpc>
                <a:spcPts val="3640"/>
              </a:lnSpc>
            </a:pPr>
            <a:r>
              <a:rPr lang="en-US" sz="2800" spc="252">
                <a:solidFill>
                  <a:srgbClr val="070708"/>
                </a:solidFill>
                <a:latin typeface="Roboto Bold"/>
              </a:rPr>
              <a:t>TURNOVER IN PIECES</a:t>
            </a:r>
          </a:p>
        </p:txBody>
      </p:sp>
      <p:sp>
        <p:nvSpPr>
          <p:cNvPr id="4" name="TextBox 4"/>
          <p:cNvSpPr txBox="1"/>
          <p:nvPr/>
        </p:nvSpPr>
        <p:spPr>
          <a:xfrm>
            <a:off x="14385912" y="7051146"/>
            <a:ext cx="2873388" cy="855345"/>
          </a:xfrm>
          <a:prstGeom prst="rect">
            <a:avLst/>
          </a:prstGeom>
        </p:spPr>
        <p:txBody>
          <a:bodyPr lIns="0" tIns="0" rIns="0" bIns="0" rtlCol="0" anchor="t">
            <a:spAutoFit/>
          </a:bodyPr>
          <a:lstStyle/>
          <a:p>
            <a:pPr algn="ctr">
              <a:lnSpc>
                <a:spcPts val="6959"/>
              </a:lnSpc>
            </a:pPr>
            <a:r>
              <a:rPr lang="en-US" sz="4800" spc="72">
                <a:solidFill>
                  <a:srgbClr val="640329"/>
                </a:solidFill>
                <a:latin typeface="Roboto"/>
              </a:rPr>
              <a:t>85</a:t>
            </a:r>
          </a:p>
        </p:txBody>
      </p:sp>
      <p:sp>
        <p:nvSpPr>
          <p:cNvPr id="5" name="AutoShape 5"/>
          <p:cNvSpPr/>
          <p:nvPr/>
        </p:nvSpPr>
        <p:spPr>
          <a:xfrm>
            <a:off x="-1104900" y="5705475"/>
            <a:ext cx="20497800" cy="152401"/>
          </a:xfrm>
          <a:prstGeom prst="rect">
            <a:avLst/>
          </a:prstGeom>
          <a:solidFill>
            <a:srgbClr val="2CA3C8"/>
          </a:solidFill>
        </p:spPr>
      </p:sp>
      <p:sp>
        <p:nvSpPr>
          <p:cNvPr id="6" name="AutoShape 6"/>
          <p:cNvSpPr/>
          <p:nvPr/>
        </p:nvSpPr>
        <p:spPr>
          <a:xfrm>
            <a:off x="-701951" y="4151500"/>
            <a:ext cx="7918295" cy="2803151"/>
          </a:xfrm>
          <a:prstGeom prst="rect">
            <a:avLst/>
          </a:prstGeom>
          <a:solidFill>
            <a:srgbClr val="FFFFFF"/>
          </a:solidFill>
        </p:spPr>
      </p:sp>
      <p:sp>
        <p:nvSpPr>
          <p:cNvPr id="7" name="TextBox 7"/>
          <p:cNvSpPr txBox="1"/>
          <p:nvPr/>
        </p:nvSpPr>
        <p:spPr>
          <a:xfrm>
            <a:off x="442966" y="4951730"/>
            <a:ext cx="6615141" cy="1478915"/>
          </a:xfrm>
          <a:prstGeom prst="rect">
            <a:avLst/>
          </a:prstGeom>
        </p:spPr>
        <p:txBody>
          <a:bodyPr lIns="0" tIns="0" rIns="0" bIns="0" rtlCol="0" anchor="t">
            <a:spAutoFit/>
          </a:bodyPr>
          <a:lstStyle/>
          <a:p>
            <a:pPr algn="l">
              <a:lnSpc>
                <a:spcPts val="5600"/>
              </a:lnSpc>
            </a:pPr>
            <a:r>
              <a:rPr lang="en-US" sz="5600" spc="280" dirty="0">
                <a:solidFill>
                  <a:srgbClr val="640329"/>
                </a:solidFill>
                <a:latin typeface="Roboto Condensed Bold"/>
              </a:rPr>
              <a:t>GROWTH IN A DECADE</a:t>
            </a:r>
          </a:p>
        </p:txBody>
      </p:sp>
      <p:sp>
        <p:nvSpPr>
          <p:cNvPr id="8" name="TextBox 8"/>
          <p:cNvSpPr txBox="1"/>
          <p:nvPr/>
        </p:nvSpPr>
        <p:spPr>
          <a:xfrm>
            <a:off x="3257197" y="7571211"/>
            <a:ext cx="2814231" cy="1228725"/>
          </a:xfrm>
          <a:prstGeom prst="rect">
            <a:avLst/>
          </a:prstGeom>
        </p:spPr>
        <p:txBody>
          <a:bodyPr lIns="0" tIns="0" rIns="0" bIns="0" rtlCol="0" anchor="t">
            <a:spAutoFit/>
          </a:bodyPr>
          <a:lstStyle/>
          <a:p>
            <a:pPr algn="l">
              <a:lnSpc>
                <a:spcPts val="9600"/>
              </a:lnSpc>
            </a:pPr>
            <a:r>
              <a:rPr lang="en-US" sz="8000" spc="800">
                <a:solidFill>
                  <a:srgbClr val="070708"/>
                </a:solidFill>
                <a:latin typeface="Roboto Condensed Bold"/>
              </a:rPr>
              <a:t>2016</a:t>
            </a:r>
          </a:p>
        </p:txBody>
      </p:sp>
      <p:grpSp>
        <p:nvGrpSpPr>
          <p:cNvPr id="9" name="Group 9"/>
          <p:cNvGrpSpPr/>
          <p:nvPr/>
        </p:nvGrpSpPr>
        <p:grpSpPr>
          <a:xfrm>
            <a:off x="8924925" y="5553075"/>
            <a:ext cx="457200" cy="45720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40329"/>
            </a:solidFill>
          </p:spPr>
        </p:sp>
      </p:grpSp>
      <p:grpSp>
        <p:nvGrpSpPr>
          <p:cNvPr id="11" name="Group 11"/>
          <p:cNvGrpSpPr/>
          <p:nvPr/>
        </p:nvGrpSpPr>
        <p:grpSpPr>
          <a:xfrm>
            <a:off x="12270438" y="5553075"/>
            <a:ext cx="457200" cy="457200"/>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40329"/>
            </a:solidFill>
          </p:spPr>
        </p:sp>
      </p:grpSp>
      <p:grpSp>
        <p:nvGrpSpPr>
          <p:cNvPr id="13" name="Group 13"/>
          <p:cNvGrpSpPr/>
          <p:nvPr/>
        </p:nvGrpSpPr>
        <p:grpSpPr>
          <a:xfrm>
            <a:off x="15594006" y="5553075"/>
            <a:ext cx="457200" cy="457200"/>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40329"/>
            </a:solidFill>
          </p:spPr>
        </p:sp>
      </p:grpSp>
      <p:sp>
        <p:nvSpPr>
          <p:cNvPr id="15" name="TextBox 15"/>
          <p:cNvSpPr txBox="1"/>
          <p:nvPr/>
        </p:nvSpPr>
        <p:spPr>
          <a:xfrm>
            <a:off x="3257197" y="1943100"/>
            <a:ext cx="2814231" cy="1228725"/>
          </a:xfrm>
          <a:prstGeom prst="rect">
            <a:avLst/>
          </a:prstGeom>
        </p:spPr>
        <p:txBody>
          <a:bodyPr lIns="0" tIns="0" rIns="0" bIns="0" rtlCol="0" anchor="t">
            <a:spAutoFit/>
          </a:bodyPr>
          <a:lstStyle/>
          <a:p>
            <a:pPr algn="l">
              <a:lnSpc>
                <a:spcPts val="9600"/>
              </a:lnSpc>
            </a:pPr>
            <a:r>
              <a:rPr lang="en-US" sz="8000" spc="800" dirty="0">
                <a:solidFill>
                  <a:srgbClr val="070708"/>
                </a:solidFill>
                <a:latin typeface="Roboto Condensed Bold"/>
              </a:rPr>
              <a:t>2006</a:t>
            </a:r>
          </a:p>
        </p:txBody>
      </p:sp>
      <p:sp>
        <p:nvSpPr>
          <p:cNvPr id="16" name="TextBox 16"/>
          <p:cNvSpPr txBox="1"/>
          <p:nvPr/>
        </p:nvSpPr>
        <p:spPr>
          <a:xfrm>
            <a:off x="11062344" y="4381500"/>
            <a:ext cx="2873388" cy="936625"/>
          </a:xfrm>
          <a:prstGeom prst="rect">
            <a:avLst/>
          </a:prstGeom>
        </p:spPr>
        <p:txBody>
          <a:bodyPr lIns="0" tIns="0" rIns="0" bIns="0" rtlCol="0" anchor="t">
            <a:spAutoFit/>
          </a:bodyPr>
          <a:lstStyle/>
          <a:p>
            <a:pPr algn="ctr">
              <a:lnSpc>
                <a:spcPts val="3640"/>
              </a:lnSpc>
            </a:pPr>
            <a:r>
              <a:rPr lang="en-US" sz="2800" spc="252">
                <a:solidFill>
                  <a:srgbClr val="070708"/>
                </a:solidFill>
                <a:latin typeface="Roboto Bold"/>
              </a:rPr>
              <a:t>TURNOVER IN CURRENCY</a:t>
            </a:r>
          </a:p>
        </p:txBody>
      </p:sp>
      <p:sp>
        <p:nvSpPr>
          <p:cNvPr id="17" name="TextBox 17"/>
          <p:cNvSpPr txBox="1"/>
          <p:nvPr/>
        </p:nvSpPr>
        <p:spPr>
          <a:xfrm>
            <a:off x="14385912" y="4381500"/>
            <a:ext cx="2873388" cy="936625"/>
          </a:xfrm>
          <a:prstGeom prst="rect">
            <a:avLst/>
          </a:prstGeom>
        </p:spPr>
        <p:txBody>
          <a:bodyPr lIns="0" tIns="0" rIns="0" bIns="0" rtlCol="0" anchor="t">
            <a:spAutoFit/>
          </a:bodyPr>
          <a:lstStyle/>
          <a:p>
            <a:pPr algn="ctr">
              <a:lnSpc>
                <a:spcPts val="3640"/>
              </a:lnSpc>
            </a:pPr>
            <a:r>
              <a:rPr lang="en-US" sz="2800" spc="252" dirty="0">
                <a:solidFill>
                  <a:srgbClr val="070708"/>
                </a:solidFill>
                <a:latin typeface="Roboto Bold"/>
              </a:rPr>
              <a:t>NUMBER OF EMPLOYEES</a:t>
            </a:r>
          </a:p>
        </p:txBody>
      </p:sp>
      <p:sp>
        <p:nvSpPr>
          <p:cNvPr id="18" name="TextBox 18"/>
          <p:cNvSpPr txBox="1"/>
          <p:nvPr/>
        </p:nvSpPr>
        <p:spPr>
          <a:xfrm>
            <a:off x="7716831" y="2088515"/>
            <a:ext cx="2873388" cy="855345"/>
          </a:xfrm>
          <a:prstGeom prst="rect">
            <a:avLst/>
          </a:prstGeom>
        </p:spPr>
        <p:txBody>
          <a:bodyPr lIns="0" tIns="0" rIns="0" bIns="0" rtlCol="0" anchor="t">
            <a:spAutoFit/>
          </a:bodyPr>
          <a:lstStyle/>
          <a:p>
            <a:pPr algn="ctr">
              <a:lnSpc>
                <a:spcPts val="6959"/>
              </a:lnSpc>
            </a:pPr>
            <a:r>
              <a:rPr lang="en-US" sz="4800" spc="72">
                <a:solidFill>
                  <a:srgbClr val="640329"/>
                </a:solidFill>
                <a:latin typeface="Roboto"/>
              </a:rPr>
              <a:t>320,000</a:t>
            </a:r>
          </a:p>
        </p:txBody>
      </p:sp>
      <p:sp>
        <p:nvSpPr>
          <p:cNvPr id="19" name="TextBox 19"/>
          <p:cNvSpPr txBox="1"/>
          <p:nvPr/>
        </p:nvSpPr>
        <p:spPr>
          <a:xfrm>
            <a:off x="11062344" y="2088515"/>
            <a:ext cx="2873388" cy="1739265"/>
          </a:xfrm>
          <a:prstGeom prst="rect">
            <a:avLst/>
          </a:prstGeom>
        </p:spPr>
        <p:txBody>
          <a:bodyPr lIns="0" tIns="0" rIns="0" bIns="0" rtlCol="0" anchor="t">
            <a:spAutoFit/>
          </a:bodyPr>
          <a:lstStyle/>
          <a:p>
            <a:pPr algn="ctr">
              <a:lnSpc>
                <a:spcPts val="6959"/>
              </a:lnSpc>
            </a:pPr>
            <a:r>
              <a:rPr lang="en-US" sz="4800" spc="72" dirty="0">
                <a:solidFill>
                  <a:srgbClr val="640329"/>
                </a:solidFill>
                <a:latin typeface="Roboto"/>
              </a:rPr>
              <a:t>USD 1.47M</a:t>
            </a:r>
          </a:p>
        </p:txBody>
      </p:sp>
      <p:sp>
        <p:nvSpPr>
          <p:cNvPr id="20" name="TextBox 20"/>
          <p:cNvSpPr txBox="1"/>
          <p:nvPr/>
        </p:nvSpPr>
        <p:spPr>
          <a:xfrm>
            <a:off x="14385912" y="2088515"/>
            <a:ext cx="2873388" cy="855345"/>
          </a:xfrm>
          <a:prstGeom prst="rect">
            <a:avLst/>
          </a:prstGeom>
        </p:spPr>
        <p:txBody>
          <a:bodyPr lIns="0" tIns="0" rIns="0" bIns="0" rtlCol="0" anchor="t">
            <a:spAutoFit/>
          </a:bodyPr>
          <a:lstStyle/>
          <a:p>
            <a:pPr algn="ctr">
              <a:lnSpc>
                <a:spcPts val="6959"/>
              </a:lnSpc>
            </a:pPr>
            <a:r>
              <a:rPr lang="en-US" sz="4800" spc="72">
                <a:solidFill>
                  <a:srgbClr val="640329"/>
                </a:solidFill>
                <a:latin typeface="Roboto"/>
              </a:rPr>
              <a:t>15</a:t>
            </a:r>
          </a:p>
        </p:txBody>
      </p:sp>
      <p:sp>
        <p:nvSpPr>
          <p:cNvPr id="21" name="TextBox 21"/>
          <p:cNvSpPr txBox="1"/>
          <p:nvPr/>
        </p:nvSpPr>
        <p:spPr>
          <a:xfrm>
            <a:off x="7716831" y="7081626"/>
            <a:ext cx="2873388" cy="813364"/>
          </a:xfrm>
          <a:prstGeom prst="rect">
            <a:avLst/>
          </a:prstGeom>
        </p:spPr>
        <p:txBody>
          <a:bodyPr lIns="0" tIns="0" rIns="0" bIns="0" rtlCol="0" anchor="t">
            <a:spAutoFit/>
          </a:bodyPr>
          <a:lstStyle/>
          <a:p>
            <a:pPr algn="ctr">
              <a:lnSpc>
                <a:spcPts val="6959"/>
              </a:lnSpc>
            </a:pPr>
            <a:r>
              <a:rPr lang="en-US" sz="4800" spc="72" dirty="0">
                <a:solidFill>
                  <a:srgbClr val="640329"/>
                </a:solidFill>
                <a:latin typeface="Roboto"/>
              </a:rPr>
              <a:t>12 M</a:t>
            </a:r>
          </a:p>
        </p:txBody>
      </p:sp>
      <p:sp>
        <p:nvSpPr>
          <p:cNvPr id="22" name="TextBox 22"/>
          <p:cNvSpPr txBox="1"/>
          <p:nvPr/>
        </p:nvSpPr>
        <p:spPr>
          <a:xfrm>
            <a:off x="11062344" y="7081626"/>
            <a:ext cx="3323568" cy="813364"/>
          </a:xfrm>
          <a:prstGeom prst="rect">
            <a:avLst/>
          </a:prstGeom>
        </p:spPr>
        <p:txBody>
          <a:bodyPr wrap="square" lIns="0" tIns="0" rIns="0" bIns="0" rtlCol="0" anchor="t">
            <a:spAutoFit/>
          </a:bodyPr>
          <a:lstStyle/>
          <a:p>
            <a:pPr algn="ctr">
              <a:lnSpc>
                <a:spcPts val="6959"/>
              </a:lnSpc>
            </a:pPr>
            <a:r>
              <a:rPr lang="en-US" sz="4800" spc="72" dirty="0">
                <a:solidFill>
                  <a:srgbClr val="640329"/>
                </a:solidFill>
                <a:latin typeface="Roboto"/>
              </a:rPr>
              <a:t>USD 49 M</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40329"/>
        </a:solidFill>
        <a:effectLst/>
      </p:bgPr>
    </p:bg>
    <p:spTree>
      <p:nvGrpSpPr>
        <p:cNvPr id="1" name=""/>
        <p:cNvGrpSpPr/>
        <p:nvPr/>
      </p:nvGrpSpPr>
      <p:grpSpPr>
        <a:xfrm>
          <a:off x="0" y="0"/>
          <a:ext cx="0" cy="0"/>
          <a:chOff x="0" y="0"/>
          <a:chExt cx="0" cy="0"/>
        </a:xfrm>
      </p:grpSpPr>
      <p:sp>
        <p:nvSpPr>
          <p:cNvPr id="2" name="AutoShape 2"/>
          <p:cNvSpPr/>
          <p:nvPr/>
        </p:nvSpPr>
        <p:spPr>
          <a:xfrm>
            <a:off x="2594640" y="667329"/>
            <a:ext cx="13098719" cy="8181417"/>
          </a:xfrm>
          <a:prstGeom prst="rect">
            <a:avLst/>
          </a:prstGeom>
          <a:solidFill>
            <a:srgbClr val="D9D9D9"/>
          </a:solidFill>
        </p:spPr>
      </p:sp>
      <p:sp>
        <p:nvSpPr>
          <p:cNvPr id="3" name="AutoShape 3"/>
          <p:cNvSpPr/>
          <p:nvPr/>
        </p:nvSpPr>
        <p:spPr>
          <a:xfrm>
            <a:off x="990600" y="-389817"/>
            <a:ext cx="38100" cy="4330700"/>
          </a:xfrm>
          <a:prstGeom prst="rect">
            <a:avLst/>
          </a:prstGeom>
          <a:solidFill>
            <a:srgbClr val="2CA3C8"/>
          </a:solidFill>
        </p:spPr>
      </p:sp>
      <p:sp>
        <p:nvSpPr>
          <p:cNvPr id="4" name="AutoShape 4"/>
          <p:cNvSpPr/>
          <p:nvPr/>
        </p:nvSpPr>
        <p:spPr>
          <a:xfrm rot="-5400000">
            <a:off x="16713200" y="7073900"/>
            <a:ext cx="38100" cy="4330700"/>
          </a:xfrm>
          <a:prstGeom prst="rect">
            <a:avLst/>
          </a:prstGeom>
          <a:solidFill>
            <a:srgbClr val="2CA3C8"/>
          </a:solidFill>
        </p:spPr>
      </p:sp>
      <p:sp>
        <p:nvSpPr>
          <p:cNvPr id="6" name="TextBox 6"/>
          <p:cNvSpPr txBox="1"/>
          <p:nvPr/>
        </p:nvSpPr>
        <p:spPr>
          <a:xfrm>
            <a:off x="3065500" y="1114425"/>
            <a:ext cx="12030949" cy="718145"/>
          </a:xfrm>
          <a:prstGeom prst="rect">
            <a:avLst/>
          </a:prstGeom>
        </p:spPr>
        <p:txBody>
          <a:bodyPr lIns="0" tIns="0" rIns="0" bIns="0" rtlCol="0" anchor="t">
            <a:spAutoFit/>
          </a:bodyPr>
          <a:lstStyle/>
          <a:p>
            <a:pPr algn="l">
              <a:lnSpc>
                <a:spcPts val="5600"/>
              </a:lnSpc>
            </a:pPr>
            <a:r>
              <a:rPr lang="en-US" sz="5600" spc="280" dirty="0">
                <a:solidFill>
                  <a:srgbClr val="640329"/>
                </a:solidFill>
                <a:latin typeface="Roboto Condensed Bold"/>
              </a:rPr>
              <a:t>RIPON FAKRUL KABIR</a:t>
            </a:r>
          </a:p>
        </p:txBody>
      </p:sp>
      <p:pic>
        <p:nvPicPr>
          <p:cNvPr id="9" name="Picture 8" descr="/Volumes/MACINTOSH HD 2/HRM TEXTILE VIDEO/JPG PIC-2/IMG_0768.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9800" y="2552700"/>
            <a:ext cx="4881375" cy="6481773"/>
          </a:xfrm>
          <a:prstGeom prst="rect">
            <a:avLst/>
          </a:prstGeom>
          <a:noFill/>
          <a:ln>
            <a:noFill/>
          </a:ln>
        </p:spPr>
      </p:pic>
      <p:sp>
        <p:nvSpPr>
          <p:cNvPr id="11" name="TextBox 7"/>
          <p:cNvSpPr txBox="1"/>
          <p:nvPr/>
        </p:nvSpPr>
        <p:spPr>
          <a:xfrm>
            <a:off x="7848600" y="3791094"/>
            <a:ext cx="7078789" cy="2103140"/>
          </a:xfrm>
          <a:prstGeom prst="rect">
            <a:avLst/>
          </a:prstGeom>
        </p:spPr>
        <p:txBody>
          <a:bodyPr wrap="square" lIns="0" tIns="0" rIns="0" bIns="0" rtlCol="0" anchor="t">
            <a:spAutoFit/>
          </a:bodyPr>
          <a:lstStyle/>
          <a:p>
            <a:pPr algn="l">
              <a:lnSpc>
                <a:spcPts val="4060"/>
              </a:lnSpc>
            </a:pPr>
            <a:r>
              <a:rPr lang="en-US" sz="3600" b="1" spc="42" dirty="0">
                <a:solidFill>
                  <a:srgbClr val="070708"/>
                </a:solidFill>
                <a:latin typeface="Roboto"/>
              </a:rPr>
              <a:t>MANAGING DIRECTOR </a:t>
            </a:r>
          </a:p>
          <a:p>
            <a:pPr algn="l">
              <a:lnSpc>
                <a:spcPts val="4060"/>
              </a:lnSpc>
            </a:pPr>
            <a:r>
              <a:rPr lang="en-US" sz="3200" spc="42" dirty="0">
                <a:solidFill>
                  <a:srgbClr val="070708"/>
                </a:solidFill>
                <a:latin typeface="Roboto"/>
              </a:rPr>
              <a:t>CELL: +88 0181 921 5678</a:t>
            </a:r>
          </a:p>
          <a:p>
            <a:pPr algn="l">
              <a:lnSpc>
                <a:spcPts val="4060"/>
              </a:lnSpc>
            </a:pPr>
            <a:r>
              <a:rPr lang="en-US" sz="3200" spc="42" dirty="0">
                <a:solidFill>
                  <a:srgbClr val="070708"/>
                </a:solidFill>
                <a:latin typeface="Roboto"/>
              </a:rPr>
              <a:t>MAIL: </a:t>
            </a:r>
            <a:r>
              <a:rPr lang="en-US" sz="3200" spc="42" dirty="0">
                <a:solidFill>
                  <a:srgbClr val="070708"/>
                </a:solidFill>
                <a:latin typeface="Roboto"/>
                <a:hlinkClick r:id="rId3"/>
              </a:rPr>
              <a:t>ripon.fakrul@hrmsourcing.net</a:t>
            </a:r>
            <a:endParaRPr lang="en-US" sz="3200" spc="42" dirty="0">
              <a:solidFill>
                <a:srgbClr val="070708"/>
              </a:solidFill>
              <a:latin typeface="Roboto"/>
            </a:endParaRPr>
          </a:p>
          <a:p>
            <a:pPr algn="l">
              <a:lnSpc>
                <a:spcPts val="4060"/>
              </a:lnSpc>
            </a:pPr>
            <a:r>
              <a:rPr lang="en-US" sz="3200" spc="42" dirty="0">
                <a:solidFill>
                  <a:srgbClr val="070708"/>
                </a:solidFill>
                <a:latin typeface="Roboto"/>
              </a:rPr>
              <a:t>SKYPE: ripon.fakrul1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70708"/>
        </a:solidFill>
        <a:effectLst/>
      </p:bgPr>
    </p:bg>
    <p:spTree>
      <p:nvGrpSpPr>
        <p:cNvPr id="1" name=""/>
        <p:cNvGrpSpPr/>
        <p:nvPr/>
      </p:nvGrpSpPr>
      <p:grpSpPr>
        <a:xfrm>
          <a:off x="0" y="0"/>
          <a:ext cx="0" cy="0"/>
          <a:chOff x="0" y="0"/>
          <a:chExt cx="0" cy="0"/>
        </a:xfrm>
      </p:grpSpPr>
      <p:sp>
        <p:nvSpPr>
          <p:cNvPr id="2" name="AutoShape 2"/>
          <p:cNvSpPr/>
          <p:nvPr/>
        </p:nvSpPr>
        <p:spPr>
          <a:xfrm>
            <a:off x="17790976" y="-1572072"/>
            <a:ext cx="38100" cy="4330700"/>
          </a:xfrm>
          <a:prstGeom prst="rect">
            <a:avLst/>
          </a:prstGeom>
          <a:solidFill>
            <a:srgbClr val="2CA3C8"/>
          </a:solidFill>
        </p:spPr>
      </p:sp>
      <p:sp>
        <p:nvSpPr>
          <p:cNvPr id="3" name="AutoShape 3"/>
          <p:cNvSpPr/>
          <p:nvPr/>
        </p:nvSpPr>
        <p:spPr>
          <a:xfrm rot="-5400000">
            <a:off x="971550" y="8229600"/>
            <a:ext cx="38100" cy="3238500"/>
          </a:xfrm>
          <a:prstGeom prst="rect">
            <a:avLst/>
          </a:prstGeom>
          <a:solidFill>
            <a:srgbClr val="2CA3C8"/>
          </a:solidFill>
        </p:spPr>
      </p:sp>
      <p:grpSp>
        <p:nvGrpSpPr>
          <p:cNvPr id="4" name="Group 4"/>
          <p:cNvGrpSpPr/>
          <p:nvPr/>
        </p:nvGrpSpPr>
        <p:grpSpPr>
          <a:xfrm>
            <a:off x="-628650" y="114300"/>
            <a:ext cx="10706100" cy="2086024"/>
            <a:chOff x="0" y="0"/>
            <a:chExt cx="14274800" cy="2781365"/>
          </a:xfrm>
        </p:grpSpPr>
        <p:sp>
          <p:nvSpPr>
            <p:cNvPr id="5" name="AutoShape 5"/>
            <p:cNvSpPr/>
            <p:nvPr/>
          </p:nvSpPr>
          <p:spPr>
            <a:xfrm>
              <a:off x="0" y="0"/>
              <a:ext cx="14274800" cy="2781365"/>
            </a:xfrm>
            <a:prstGeom prst="rect">
              <a:avLst/>
            </a:prstGeom>
            <a:solidFill>
              <a:srgbClr val="2CA3C8"/>
            </a:solidFill>
          </p:spPr>
        </p:sp>
        <p:sp>
          <p:nvSpPr>
            <p:cNvPr id="6" name="TextBox 6"/>
            <p:cNvSpPr txBox="1"/>
            <p:nvPr/>
          </p:nvSpPr>
          <p:spPr>
            <a:xfrm>
              <a:off x="2064013" y="530433"/>
              <a:ext cx="10736185" cy="1049373"/>
            </a:xfrm>
            <a:prstGeom prst="rect">
              <a:avLst/>
            </a:prstGeom>
          </p:spPr>
          <p:txBody>
            <a:bodyPr lIns="0" tIns="0" rIns="0" bIns="0" rtlCol="0" anchor="t">
              <a:spAutoFit/>
            </a:bodyPr>
            <a:lstStyle/>
            <a:p>
              <a:pPr algn="l">
                <a:lnSpc>
                  <a:spcPts val="5600"/>
                </a:lnSpc>
              </a:pPr>
              <a:r>
                <a:rPr lang="en-US" sz="5600" spc="280">
                  <a:solidFill>
                    <a:srgbClr val="640329"/>
                  </a:solidFill>
                  <a:latin typeface="Roboto Condensed Bold"/>
                </a:rPr>
                <a:t>MEET THE TEAM</a:t>
              </a:r>
            </a:p>
          </p:txBody>
        </p:sp>
        <p:sp>
          <p:nvSpPr>
            <p:cNvPr id="7" name="TextBox 7"/>
            <p:cNvSpPr txBox="1"/>
            <p:nvPr/>
          </p:nvSpPr>
          <p:spPr>
            <a:xfrm>
              <a:off x="2064013" y="1692132"/>
              <a:ext cx="10736185" cy="644525"/>
            </a:xfrm>
            <a:prstGeom prst="rect">
              <a:avLst/>
            </a:prstGeom>
          </p:spPr>
          <p:txBody>
            <a:bodyPr lIns="0" tIns="0" rIns="0" bIns="0" rtlCol="0" anchor="t">
              <a:spAutoFit/>
            </a:bodyPr>
            <a:lstStyle/>
            <a:p>
              <a:pPr algn="l">
                <a:lnSpc>
                  <a:spcPts val="3779"/>
                </a:lnSpc>
              </a:pPr>
              <a:r>
                <a:rPr lang="en-US" sz="3200" spc="320">
                  <a:solidFill>
                    <a:srgbClr val="070708"/>
                  </a:solidFill>
                  <a:latin typeface="Roboto Condensed Bold"/>
                </a:rPr>
                <a:t>DYNAMIC AND DRIVEN</a:t>
              </a:r>
            </a:p>
          </p:txBody>
        </p:sp>
      </p:grpSp>
      <p:grpSp>
        <p:nvGrpSpPr>
          <p:cNvPr id="12" name="Group 12"/>
          <p:cNvGrpSpPr/>
          <p:nvPr/>
        </p:nvGrpSpPr>
        <p:grpSpPr>
          <a:xfrm>
            <a:off x="11726271" y="6751787"/>
            <a:ext cx="4313830" cy="3110258"/>
            <a:chOff x="0" y="4947341"/>
            <a:chExt cx="5751773" cy="4147013"/>
          </a:xfrm>
        </p:grpSpPr>
        <p:sp>
          <p:nvSpPr>
            <p:cNvPr id="14" name="TextBox 14"/>
            <p:cNvSpPr txBox="1"/>
            <p:nvPr/>
          </p:nvSpPr>
          <p:spPr>
            <a:xfrm>
              <a:off x="25400" y="4947341"/>
              <a:ext cx="5726373" cy="1231106"/>
            </a:xfrm>
            <a:prstGeom prst="rect">
              <a:avLst/>
            </a:prstGeom>
          </p:spPr>
          <p:txBody>
            <a:bodyPr lIns="0" tIns="0" rIns="0" bIns="0" rtlCol="0" anchor="t">
              <a:spAutoFit/>
            </a:bodyPr>
            <a:lstStyle/>
            <a:p>
              <a:pPr algn="ctr">
                <a:lnSpc>
                  <a:spcPts val="3640"/>
                </a:lnSpc>
              </a:pPr>
              <a:r>
                <a:rPr lang="en-US" sz="2800" spc="252" dirty="0">
                  <a:solidFill>
                    <a:srgbClr val="D9D9D9"/>
                  </a:solidFill>
                  <a:latin typeface="Roboto"/>
                </a:rPr>
                <a:t>MD. EZAZ HOSSAIN</a:t>
              </a:r>
            </a:p>
            <a:p>
              <a:pPr algn="ctr">
                <a:lnSpc>
                  <a:spcPts val="3640"/>
                </a:lnSpc>
              </a:pPr>
              <a:r>
                <a:rPr lang="en-US" sz="2800" b="1" spc="252" dirty="0">
                  <a:solidFill>
                    <a:srgbClr val="D9D9D9"/>
                  </a:solidFill>
                  <a:latin typeface="Roboto"/>
                </a:rPr>
                <a:t>GENERAL MANAGER</a:t>
              </a:r>
            </a:p>
          </p:txBody>
        </p:sp>
        <p:sp>
          <p:nvSpPr>
            <p:cNvPr id="15" name="TextBox 15"/>
            <p:cNvSpPr txBox="1"/>
            <p:nvPr/>
          </p:nvSpPr>
          <p:spPr>
            <a:xfrm>
              <a:off x="0" y="6290166"/>
              <a:ext cx="5726373" cy="2804188"/>
            </a:xfrm>
            <a:prstGeom prst="rect">
              <a:avLst/>
            </a:prstGeom>
          </p:spPr>
          <p:txBody>
            <a:bodyPr lIns="0" tIns="0" rIns="0" bIns="0" rtlCol="0" anchor="t">
              <a:spAutoFit/>
            </a:bodyPr>
            <a:lstStyle/>
            <a:p>
              <a:pPr algn="ctr">
                <a:lnSpc>
                  <a:spcPts val="4060"/>
                </a:lnSpc>
              </a:pPr>
              <a:r>
                <a:rPr lang="en-US" sz="2800" spc="42" dirty="0">
                  <a:solidFill>
                    <a:srgbClr val="2CA3C8"/>
                  </a:solidFill>
                  <a:latin typeface="Roboto"/>
                </a:rPr>
                <a:t>Technical &amp; quality troubleshooting to ensure products are developed in correct form and fit</a:t>
              </a:r>
            </a:p>
          </p:txBody>
        </p:sp>
      </p:grpSp>
      <p:grpSp>
        <p:nvGrpSpPr>
          <p:cNvPr id="16" name="Group 16"/>
          <p:cNvGrpSpPr/>
          <p:nvPr/>
        </p:nvGrpSpPr>
        <p:grpSpPr>
          <a:xfrm>
            <a:off x="1676400" y="6751786"/>
            <a:ext cx="5387244" cy="3110258"/>
            <a:chOff x="0" y="4947341"/>
            <a:chExt cx="5751773" cy="4147013"/>
          </a:xfrm>
        </p:grpSpPr>
        <p:sp>
          <p:nvSpPr>
            <p:cNvPr id="17" name="TextBox 17"/>
            <p:cNvSpPr txBox="1"/>
            <p:nvPr/>
          </p:nvSpPr>
          <p:spPr>
            <a:xfrm>
              <a:off x="25400" y="4947341"/>
              <a:ext cx="5726373" cy="1231106"/>
            </a:xfrm>
            <a:prstGeom prst="rect">
              <a:avLst/>
            </a:prstGeom>
          </p:spPr>
          <p:txBody>
            <a:bodyPr lIns="0" tIns="0" rIns="0" bIns="0" rtlCol="0" anchor="t">
              <a:spAutoFit/>
            </a:bodyPr>
            <a:lstStyle/>
            <a:p>
              <a:pPr algn="ctr">
                <a:lnSpc>
                  <a:spcPts val="3640"/>
                </a:lnSpc>
              </a:pPr>
              <a:r>
                <a:rPr lang="en-US" sz="2800" spc="252" dirty="0">
                  <a:solidFill>
                    <a:srgbClr val="D9D9D9"/>
                  </a:solidFill>
                  <a:latin typeface="Roboto"/>
                </a:rPr>
                <a:t>MD. MAHMUDUR RAHMAN  </a:t>
              </a:r>
              <a:r>
                <a:rPr lang="en-US" sz="2800" b="1" spc="252" dirty="0">
                  <a:solidFill>
                    <a:srgbClr val="D9D9D9"/>
                  </a:solidFill>
                  <a:latin typeface="Roboto"/>
                </a:rPr>
                <a:t>EXECUTIVE DIRECTOR</a:t>
              </a:r>
            </a:p>
          </p:txBody>
        </p:sp>
        <p:sp>
          <p:nvSpPr>
            <p:cNvPr id="18" name="TextBox 18"/>
            <p:cNvSpPr txBox="1"/>
            <p:nvPr/>
          </p:nvSpPr>
          <p:spPr>
            <a:xfrm>
              <a:off x="0" y="6290166"/>
              <a:ext cx="5726373" cy="2804188"/>
            </a:xfrm>
            <a:prstGeom prst="rect">
              <a:avLst/>
            </a:prstGeom>
          </p:spPr>
          <p:txBody>
            <a:bodyPr lIns="0" tIns="0" rIns="0" bIns="0" rtlCol="0" anchor="t">
              <a:spAutoFit/>
            </a:bodyPr>
            <a:lstStyle/>
            <a:p>
              <a:pPr algn="ctr">
                <a:lnSpc>
                  <a:spcPts val="4060"/>
                </a:lnSpc>
              </a:pPr>
              <a:r>
                <a:rPr lang="en-US" sz="2800" spc="42" dirty="0">
                  <a:solidFill>
                    <a:srgbClr val="2CA3C8"/>
                  </a:solidFill>
                  <a:latin typeface="Roboto"/>
                </a:rPr>
                <a:t>Head of merchandising &amp; communications with clients –manages shipments from development to finish </a:t>
              </a:r>
            </a:p>
          </p:txBody>
        </p:sp>
      </p:grpSp>
      <p:pic>
        <p:nvPicPr>
          <p:cNvPr id="21" name="Pictur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400" y="2628900"/>
            <a:ext cx="5387244" cy="3928425"/>
          </a:xfrm>
          <a:prstGeom prst="rect">
            <a:avLst/>
          </a:prstGeom>
        </p:spPr>
      </p:pic>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0" y="2599319"/>
            <a:ext cx="4894923" cy="39580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70708"/>
        </a:solidFill>
        <a:effectLst/>
      </p:bgPr>
    </p:bg>
    <p:spTree>
      <p:nvGrpSpPr>
        <p:cNvPr id="1" name=""/>
        <p:cNvGrpSpPr/>
        <p:nvPr/>
      </p:nvGrpSpPr>
      <p:grpSpPr>
        <a:xfrm>
          <a:off x="0" y="0"/>
          <a:ext cx="0" cy="0"/>
          <a:chOff x="0" y="0"/>
          <a:chExt cx="0" cy="0"/>
        </a:xfrm>
      </p:grpSpPr>
      <p:sp>
        <p:nvSpPr>
          <p:cNvPr id="2" name="AutoShape 2"/>
          <p:cNvSpPr/>
          <p:nvPr/>
        </p:nvSpPr>
        <p:spPr>
          <a:xfrm>
            <a:off x="4134953" y="5147992"/>
            <a:ext cx="7091521" cy="5143832"/>
          </a:xfrm>
          <a:prstGeom prst="rect">
            <a:avLst/>
          </a:prstGeom>
          <a:solidFill>
            <a:srgbClr val="2CA3C8"/>
          </a:solidFill>
        </p:spPr>
      </p:sp>
      <p:sp>
        <p:nvSpPr>
          <p:cNvPr id="3" name="AutoShape 3"/>
          <p:cNvSpPr/>
          <p:nvPr/>
        </p:nvSpPr>
        <p:spPr>
          <a:xfrm>
            <a:off x="11226474" y="2080"/>
            <a:ext cx="7091521" cy="5143832"/>
          </a:xfrm>
          <a:prstGeom prst="rect">
            <a:avLst/>
          </a:prstGeom>
          <a:solidFill>
            <a:srgbClr val="2CA3C8"/>
          </a:solidFill>
        </p:spPr>
      </p:sp>
      <p:grpSp>
        <p:nvGrpSpPr>
          <p:cNvPr id="4" name="Group 4"/>
          <p:cNvGrpSpPr/>
          <p:nvPr/>
        </p:nvGrpSpPr>
        <p:grpSpPr>
          <a:xfrm>
            <a:off x="7326672" y="4426131"/>
            <a:ext cx="7799604" cy="1434737"/>
            <a:chOff x="0" y="0"/>
            <a:chExt cx="10399471" cy="1912983"/>
          </a:xfrm>
        </p:grpSpPr>
        <p:sp>
          <p:nvSpPr>
            <p:cNvPr id="5" name="AutoShape 5"/>
            <p:cNvSpPr/>
            <p:nvPr/>
          </p:nvSpPr>
          <p:spPr>
            <a:xfrm>
              <a:off x="0" y="0"/>
              <a:ext cx="10399471" cy="1912983"/>
            </a:xfrm>
            <a:prstGeom prst="rect">
              <a:avLst/>
            </a:prstGeom>
            <a:solidFill>
              <a:srgbClr val="FFFFFF"/>
            </a:solidFill>
          </p:spPr>
        </p:sp>
        <p:sp>
          <p:nvSpPr>
            <p:cNvPr id="6" name="TextBox 6"/>
            <p:cNvSpPr txBox="1"/>
            <p:nvPr/>
          </p:nvSpPr>
          <p:spPr>
            <a:xfrm>
              <a:off x="726831" y="260532"/>
              <a:ext cx="8945810" cy="899160"/>
            </a:xfrm>
            <a:prstGeom prst="rect">
              <a:avLst/>
            </a:prstGeom>
          </p:spPr>
          <p:txBody>
            <a:bodyPr lIns="0" tIns="0" rIns="0" bIns="0" rtlCol="0" anchor="t">
              <a:spAutoFit/>
            </a:bodyPr>
            <a:lstStyle/>
            <a:p>
              <a:pPr algn="ctr">
                <a:lnSpc>
                  <a:spcPts val="4800"/>
                </a:lnSpc>
              </a:pPr>
              <a:r>
                <a:rPr lang="en-US" sz="4800" spc="384" dirty="0">
                  <a:solidFill>
                    <a:srgbClr val="640329"/>
                  </a:solidFill>
                  <a:latin typeface="Roboto Bold"/>
                </a:rPr>
                <a:t>FOCUS ON QUALITY</a:t>
              </a:r>
            </a:p>
          </p:txBody>
        </p:sp>
      </p:grpSp>
      <p:pic>
        <p:nvPicPr>
          <p:cNvPr id="7"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107121" y="-317648"/>
            <a:ext cx="6205601" cy="10604572"/>
          </a:xfrm>
          <a:prstGeom prst="rect">
            <a:avLst/>
          </a:prstGeom>
        </p:spPr>
      </p:pic>
      <p:grpSp>
        <p:nvGrpSpPr>
          <p:cNvPr id="8" name="Group 8"/>
          <p:cNvGrpSpPr/>
          <p:nvPr/>
        </p:nvGrpSpPr>
        <p:grpSpPr>
          <a:xfrm>
            <a:off x="4864477" y="571500"/>
            <a:ext cx="5507782" cy="3392624"/>
            <a:chOff x="-83127" y="-609595"/>
            <a:chExt cx="7343709" cy="4523494"/>
          </a:xfrm>
        </p:grpSpPr>
        <p:sp>
          <p:nvSpPr>
            <p:cNvPr id="9" name="TextBox 9"/>
            <p:cNvSpPr txBox="1"/>
            <p:nvPr/>
          </p:nvSpPr>
          <p:spPr>
            <a:xfrm>
              <a:off x="0" y="851929"/>
              <a:ext cx="6938263" cy="3061970"/>
            </a:xfrm>
            <a:prstGeom prst="rect">
              <a:avLst/>
            </a:prstGeom>
          </p:spPr>
          <p:txBody>
            <a:bodyPr lIns="0" tIns="0" rIns="0" bIns="0" rtlCol="0" anchor="t">
              <a:spAutoFit/>
            </a:bodyPr>
            <a:lstStyle/>
            <a:p>
              <a:pPr algn="l">
                <a:lnSpc>
                  <a:spcPts val="3045"/>
                </a:lnSpc>
              </a:pPr>
              <a:r>
                <a:rPr lang="en-US" sz="2100" spc="31" dirty="0">
                  <a:solidFill>
                    <a:srgbClr val="2CA3C8"/>
                  </a:solidFill>
                  <a:latin typeface="Roboto"/>
                </a:rPr>
                <a:t>HRM Sourcing Ltd. leadership firmly believes in using the best talent for every role. Owing to their immense experience in managing garment supply chains, the Italian technical unit in our team is given the job to manage QC.</a:t>
              </a:r>
            </a:p>
          </p:txBody>
        </p:sp>
        <p:sp>
          <p:nvSpPr>
            <p:cNvPr id="10" name="TextBox 10"/>
            <p:cNvSpPr txBox="1"/>
            <p:nvPr/>
          </p:nvSpPr>
          <p:spPr>
            <a:xfrm>
              <a:off x="-83127" y="-609595"/>
              <a:ext cx="7343709" cy="649605"/>
            </a:xfrm>
            <a:prstGeom prst="rect">
              <a:avLst/>
            </a:prstGeom>
          </p:spPr>
          <p:txBody>
            <a:bodyPr lIns="0" tIns="0" rIns="0" bIns="0" rtlCol="0" anchor="t">
              <a:spAutoFit/>
            </a:bodyPr>
            <a:lstStyle/>
            <a:p>
              <a:pPr algn="l">
                <a:lnSpc>
                  <a:spcPts val="3779"/>
                </a:lnSpc>
              </a:pPr>
              <a:r>
                <a:rPr lang="en-US" sz="3150" spc="315" dirty="0">
                  <a:solidFill>
                    <a:srgbClr val="2CA3C8"/>
                  </a:solidFill>
                  <a:latin typeface="Roboto Condensed Bold"/>
                </a:rPr>
                <a:t>EXPERT QUALITY CONTROL</a:t>
              </a:r>
            </a:p>
          </p:txBody>
        </p:sp>
      </p:grpSp>
      <p:grpSp>
        <p:nvGrpSpPr>
          <p:cNvPr id="11" name="Group 11"/>
          <p:cNvGrpSpPr/>
          <p:nvPr/>
        </p:nvGrpSpPr>
        <p:grpSpPr>
          <a:xfrm>
            <a:off x="12018344" y="1028700"/>
            <a:ext cx="5507782" cy="2935424"/>
            <a:chOff x="0" y="0"/>
            <a:chExt cx="7343709" cy="3913899"/>
          </a:xfrm>
        </p:grpSpPr>
        <p:sp>
          <p:nvSpPr>
            <p:cNvPr id="12" name="TextBox 12"/>
            <p:cNvSpPr txBox="1"/>
            <p:nvPr/>
          </p:nvSpPr>
          <p:spPr>
            <a:xfrm>
              <a:off x="0" y="851929"/>
              <a:ext cx="6938263" cy="3061970"/>
            </a:xfrm>
            <a:prstGeom prst="rect">
              <a:avLst/>
            </a:prstGeom>
          </p:spPr>
          <p:txBody>
            <a:bodyPr lIns="0" tIns="0" rIns="0" bIns="0" rtlCol="0" anchor="t">
              <a:spAutoFit/>
            </a:bodyPr>
            <a:lstStyle/>
            <a:p>
              <a:pPr algn="l">
                <a:lnSpc>
                  <a:spcPts val="3045"/>
                </a:lnSpc>
              </a:pPr>
              <a:r>
                <a:rPr lang="en-US" sz="2100" spc="31">
                  <a:solidFill>
                    <a:srgbClr val="070708"/>
                  </a:solidFill>
                  <a:latin typeface="Roboto"/>
                </a:rPr>
                <a:t>Every HRM Sourcing Ltd. factory is ISO certified for garments manufacturing. We fully comply with applicable regulations and manufacture garments in factories that are regularly inspected by independent agencies.</a:t>
              </a:r>
            </a:p>
          </p:txBody>
        </p:sp>
        <p:sp>
          <p:nvSpPr>
            <p:cNvPr id="13" name="TextBox 13"/>
            <p:cNvSpPr txBox="1"/>
            <p:nvPr/>
          </p:nvSpPr>
          <p:spPr>
            <a:xfrm>
              <a:off x="0" y="-9525"/>
              <a:ext cx="7343709" cy="649605"/>
            </a:xfrm>
            <a:prstGeom prst="rect">
              <a:avLst/>
            </a:prstGeom>
          </p:spPr>
          <p:txBody>
            <a:bodyPr lIns="0" tIns="0" rIns="0" bIns="0" rtlCol="0" anchor="t">
              <a:spAutoFit/>
            </a:bodyPr>
            <a:lstStyle/>
            <a:p>
              <a:pPr algn="l">
                <a:lnSpc>
                  <a:spcPts val="3779"/>
                </a:lnSpc>
              </a:pPr>
              <a:r>
                <a:rPr lang="en-US" sz="3150" spc="315">
                  <a:solidFill>
                    <a:srgbClr val="070708"/>
                  </a:solidFill>
                  <a:latin typeface="Roboto Condensed Bold"/>
                </a:rPr>
                <a:t>CERTIFIED PROCESSES</a:t>
              </a:r>
            </a:p>
          </p:txBody>
        </p:sp>
      </p:grpSp>
      <p:grpSp>
        <p:nvGrpSpPr>
          <p:cNvPr id="14" name="Group 14"/>
          <p:cNvGrpSpPr/>
          <p:nvPr/>
        </p:nvGrpSpPr>
        <p:grpSpPr>
          <a:xfrm>
            <a:off x="4926823" y="6513376"/>
            <a:ext cx="5507782" cy="2935424"/>
            <a:chOff x="0" y="0"/>
            <a:chExt cx="7343709" cy="3913899"/>
          </a:xfrm>
        </p:grpSpPr>
        <p:sp>
          <p:nvSpPr>
            <p:cNvPr id="15" name="TextBox 15"/>
            <p:cNvSpPr txBox="1"/>
            <p:nvPr/>
          </p:nvSpPr>
          <p:spPr>
            <a:xfrm>
              <a:off x="0" y="851929"/>
              <a:ext cx="6938263" cy="3061970"/>
            </a:xfrm>
            <a:prstGeom prst="rect">
              <a:avLst/>
            </a:prstGeom>
          </p:spPr>
          <p:txBody>
            <a:bodyPr lIns="0" tIns="0" rIns="0" bIns="0" rtlCol="0" anchor="t">
              <a:spAutoFit/>
            </a:bodyPr>
            <a:lstStyle/>
            <a:p>
              <a:pPr algn="l">
                <a:lnSpc>
                  <a:spcPts val="3045"/>
                </a:lnSpc>
              </a:pPr>
              <a:r>
                <a:rPr lang="en-US" sz="2100" spc="31">
                  <a:solidFill>
                    <a:srgbClr val="070708"/>
                  </a:solidFill>
                  <a:latin typeface="Roboto"/>
                </a:rPr>
                <a:t>Over time, HRM Sourcing Ltd. has expanded its portfolio to include circular knit, flat knit, woven, and denim products. These producs have formed HRM's signature lines and demonstrate our diverse capabilities.</a:t>
              </a:r>
            </a:p>
          </p:txBody>
        </p:sp>
        <p:sp>
          <p:nvSpPr>
            <p:cNvPr id="16" name="TextBox 16"/>
            <p:cNvSpPr txBox="1"/>
            <p:nvPr/>
          </p:nvSpPr>
          <p:spPr>
            <a:xfrm>
              <a:off x="0" y="-9525"/>
              <a:ext cx="7343709" cy="649605"/>
            </a:xfrm>
            <a:prstGeom prst="rect">
              <a:avLst/>
            </a:prstGeom>
          </p:spPr>
          <p:txBody>
            <a:bodyPr lIns="0" tIns="0" rIns="0" bIns="0" rtlCol="0" anchor="t">
              <a:spAutoFit/>
            </a:bodyPr>
            <a:lstStyle/>
            <a:p>
              <a:pPr algn="l">
                <a:lnSpc>
                  <a:spcPts val="3779"/>
                </a:lnSpc>
              </a:pPr>
              <a:r>
                <a:rPr lang="en-US" sz="3150" spc="315" dirty="0">
                  <a:solidFill>
                    <a:srgbClr val="070708"/>
                  </a:solidFill>
                  <a:latin typeface="Roboto Condensed Bold"/>
                </a:rPr>
                <a:t>DIVERSE CAPABILITIES</a:t>
              </a:r>
            </a:p>
          </p:txBody>
        </p:sp>
      </p:grpSp>
      <p:grpSp>
        <p:nvGrpSpPr>
          <p:cNvPr id="17" name="Group 17"/>
          <p:cNvGrpSpPr/>
          <p:nvPr/>
        </p:nvGrpSpPr>
        <p:grpSpPr>
          <a:xfrm>
            <a:off x="12018344" y="6513376"/>
            <a:ext cx="5507782" cy="2935424"/>
            <a:chOff x="0" y="0"/>
            <a:chExt cx="7343709" cy="3913899"/>
          </a:xfrm>
        </p:grpSpPr>
        <p:sp>
          <p:nvSpPr>
            <p:cNvPr id="18" name="TextBox 18"/>
            <p:cNvSpPr txBox="1"/>
            <p:nvPr/>
          </p:nvSpPr>
          <p:spPr>
            <a:xfrm>
              <a:off x="0" y="851929"/>
              <a:ext cx="6938263" cy="3061970"/>
            </a:xfrm>
            <a:prstGeom prst="rect">
              <a:avLst/>
            </a:prstGeom>
          </p:spPr>
          <p:txBody>
            <a:bodyPr lIns="0" tIns="0" rIns="0" bIns="0" rtlCol="0" anchor="t">
              <a:spAutoFit/>
            </a:bodyPr>
            <a:lstStyle/>
            <a:p>
              <a:pPr algn="l">
                <a:lnSpc>
                  <a:spcPts val="3045"/>
                </a:lnSpc>
              </a:pPr>
              <a:r>
                <a:rPr lang="en-US" sz="2100" spc="31">
                  <a:solidFill>
                    <a:srgbClr val="2CA3C8"/>
                  </a:solidFill>
                  <a:latin typeface="Roboto"/>
                </a:rPr>
                <a:t>Our product lines evolve with the fashion needs of our target markets, mainly Eastern and Southern Europe. Our designs always stay in fashion and make it easier for brands to order frequently and in bulk quantities.</a:t>
              </a:r>
            </a:p>
          </p:txBody>
        </p:sp>
        <p:sp>
          <p:nvSpPr>
            <p:cNvPr id="19" name="TextBox 19"/>
            <p:cNvSpPr txBox="1"/>
            <p:nvPr/>
          </p:nvSpPr>
          <p:spPr>
            <a:xfrm>
              <a:off x="0" y="-9525"/>
              <a:ext cx="7343709" cy="649605"/>
            </a:xfrm>
            <a:prstGeom prst="rect">
              <a:avLst/>
            </a:prstGeom>
          </p:spPr>
          <p:txBody>
            <a:bodyPr lIns="0" tIns="0" rIns="0" bIns="0" rtlCol="0" anchor="t">
              <a:spAutoFit/>
            </a:bodyPr>
            <a:lstStyle/>
            <a:p>
              <a:pPr algn="l">
                <a:lnSpc>
                  <a:spcPts val="3779"/>
                </a:lnSpc>
              </a:pPr>
              <a:r>
                <a:rPr lang="en-US" sz="3200" spc="320" dirty="0">
                  <a:solidFill>
                    <a:srgbClr val="2CA3C8"/>
                  </a:solidFill>
                  <a:latin typeface="Roboto Condensed Bold"/>
                </a:rPr>
                <a:t>ALWAYS FASHIONABLE</a:t>
              </a: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547868" y="1028700"/>
            <a:ext cx="7711432" cy="8229600"/>
          </a:xfrm>
          <a:prstGeom prst="rect">
            <a:avLst/>
          </a:prstGeom>
          <a:solidFill>
            <a:srgbClr val="D9D9D9"/>
          </a:solidFill>
        </p:spPr>
      </p:sp>
      <p:sp>
        <p:nvSpPr>
          <p:cNvPr id="3" name="AutoShape 3"/>
          <p:cNvSpPr/>
          <p:nvPr/>
        </p:nvSpPr>
        <p:spPr>
          <a:xfrm>
            <a:off x="522361" y="-198172"/>
            <a:ext cx="38100" cy="4330700"/>
          </a:xfrm>
          <a:prstGeom prst="rect">
            <a:avLst/>
          </a:prstGeom>
          <a:solidFill>
            <a:srgbClr val="2CA3C8"/>
          </a:solidFill>
        </p:spPr>
      </p:sp>
      <p:sp>
        <p:nvSpPr>
          <p:cNvPr id="4" name="AutoShape 4"/>
          <p:cNvSpPr/>
          <p:nvPr/>
        </p:nvSpPr>
        <p:spPr>
          <a:xfrm rot="-5400000">
            <a:off x="16659225" y="7171312"/>
            <a:ext cx="38100" cy="3238500"/>
          </a:xfrm>
          <a:prstGeom prst="rect">
            <a:avLst/>
          </a:prstGeom>
          <a:solidFill>
            <a:srgbClr val="2CA3C8"/>
          </a:solidFill>
        </p:spPr>
      </p:sp>
      <p:pic>
        <p:nvPicPr>
          <p:cNvPr id="5"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222949" y="5636292"/>
            <a:ext cx="5441514" cy="3622008"/>
          </a:xfrm>
          <a:prstGeom prst="rect">
            <a:avLst/>
          </a:prstGeom>
        </p:spPr>
      </p:pic>
      <p:pic>
        <p:nvPicPr>
          <p:cNvPr id="6"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05548" y="3438901"/>
            <a:ext cx="4211485" cy="6356958"/>
          </a:xfrm>
          <a:prstGeom prst="rect">
            <a:avLst/>
          </a:prstGeom>
        </p:spPr>
      </p:pic>
      <p:pic>
        <p:nvPicPr>
          <p:cNvPr id="7"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387980" y="1967178"/>
            <a:ext cx="5594131" cy="3723594"/>
          </a:xfrm>
          <a:prstGeom prst="rect">
            <a:avLst/>
          </a:prstGeom>
        </p:spPr>
      </p:pic>
      <p:grpSp>
        <p:nvGrpSpPr>
          <p:cNvPr id="8" name="Group 8"/>
          <p:cNvGrpSpPr/>
          <p:nvPr/>
        </p:nvGrpSpPr>
        <p:grpSpPr>
          <a:xfrm>
            <a:off x="10268447" y="2425304"/>
            <a:ext cx="6270274" cy="5436391"/>
            <a:chOff x="0" y="0"/>
            <a:chExt cx="8360365" cy="7248522"/>
          </a:xfrm>
        </p:grpSpPr>
        <p:sp>
          <p:nvSpPr>
            <p:cNvPr id="9" name="TextBox 9"/>
            <p:cNvSpPr txBox="1"/>
            <p:nvPr/>
          </p:nvSpPr>
          <p:spPr>
            <a:xfrm>
              <a:off x="0" y="619726"/>
              <a:ext cx="8360365" cy="1342178"/>
            </a:xfrm>
            <a:prstGeom prst="rect">
              <a:avLst/>
            </a:prstGeom>
          </p:spPr>
          <p:txBody>
            <a:bodyPr lIns="0" tIns="0" rIns="0" bIns="0" rtlCol="0" anchor="t">
              <a:spAutoFit/>
            </a:bodyPr>
            <a:lstStyle/>
            <a:p>
              <a:pPr algn="l">
                <a:lnSpc>
                  <a:spcPts val="4060"/>
                </a:lnSpc>
              </a:pPr>
              <a:r>
                <a:rPr lang="en-US" sz="2800" spc="42">
                  <a:solidFill>
                    <a:srgbClr val="070708"/>
                  </a:solidFill>
                  <a:latin typeface="Roboto"/>
                </a:rPr>
                <a:t>Flat knit, circular knit, and woven lines for men, women and children</a:t>
              </a:r>
            </a:p>
          </p:txBody>
        </p:sp>
        <p:sp>
          <p:nvSpPr>
            <p:cNvPr id="10" name="TextBox 10"/>
            <p:cNvSpPr txBox="1"/>
            <p:nvPr/>
          </p:nvSpPr>
          <p:spPr>
            <a:xfrm>
              <a:off x="0" y="-47625"/>
              <a:ext cx="8360365" cy="616585"/>
            </a:xfrm>
            <a:prstGeom prst="rect">
              <a:avLst/>
            </a:prstGeom>
          </p:spPr>
          <p:txBody>
            <a:bodyPr lIns="0" tIns="0" rIns="0" bIns="0" rtlCol="0" anchor="t">
              <a:spAutoFit/>
            </a:bodyPr>
            <a:lstStyle/>
            <a:p>
              <a:pPr algn="l">
                <a:lnSpc>
                  <a:spcPts val="3640"/>
                </a:lnSpc>
              </a:pPr>
              <a:r>
                <a:rPr lang="en-US" sz="2800" spc="252">
                  <a:solidFill>
                    <a:srgbClr val="640329"/>
                  </a:solidFill>
                  <a:latin typeface="Roboto Bold"/>
                </a:rPr>
                <a:t>KNITWEAR</a:t>
              </a:r>
            </a:p>
          </p:txBody>
        </p:sp>
        <p:sp>
          <p:nvSpPr>
            <p:cNvPr id="11" name="TextBox 11"/>
            <p:cNvSpPr txBox="1"/>
            <p:nvPr/>
          </p:nvSpPr>
          <p:spPr>
            <a:xfrm>
              <a:off x="0" y="3253925"/>
              <a:ext cx="8360365" cy="1342178"/>
            </a:xfrm>
            <a:prstGeom prst="rect">
              <a:avLst/>
            </a:prstGeom>
          </p:spPr>
          <p:txBody>
            <a:bodyPr lIns="0" tIns="0" rIns="0" bIns="0" rtlCol="0" anchor="t">
              <a:spAutoFit/>
            </a:bodyPr>
            <a:lstStyle/>
            <a:p>
              <a:pPr algn="l">
                <a:lnSpc>
                  <a:spcPts val="4060"/>
                </a:lnSpc>
              </a:pPr>
              <a:r>
                <a:rPr lang="en-US" sz="2800" spc="42">
                  <a:solidFill>
                    <a:srgbClr val="070708"/>
                  </a:solidFill>
                  <a:latin typeface="Roboto"/>
                </a:rPr>
                <a:t>Best quality denim/jeans products for all key segments</a:t>
              </a:r>
            </a:p>
          </p:txBody>
        </p:sp>
        <p:sp>
          <p:nvSpPr>
            <p:cNvPr id="12" name="TextBox 12"/>
            <p:cNvSpPr txBox="1"/>
            <p:nvPr/>
          </p:nvSpPr>
          <p:spPr>
            <a:xfrm>
              <a:off x="0" y="2586574"/>
              <a:ext cx="8360365" cy="616585"/>
            </a:xfrm>
            <a:prstGeom prst="rect">
              <a:avLst/>
            </a:prstGeom>
          </p:spPr>
          <p:txBody>
            <a:bodyPr lIns="0" tIns="0" rIns="0" bIns="0" rtlCol="0" anchor="t">
              <a:spAutoFit/>
            </a:bodyPr>
            <a:lstStyle/>
            <a:p>
              <a:pPr algn="l">
                <a:lnSpc>
                  <a:spcPts val="3640"/>
                </a:lnSpc>
              </a:pPr>
              <a:r>
                <a:rPr lang="en-US" sz="2800" spc="252">
                  <a:solidFill>
                    <a:srgbClr val="640329"/>
                  </a:solidFill>
                  <a:latin typeface="Roboto Bold"/>
                </a:rPr>
                <a:t>DENIM</a:t>
              </a:r>
            </a:p>
          </p:txBody>
        </p:sp>
        <p:sp>
          <p:nvSpPr>
            <p:cNvPr id="13" name="TextBox 13"/>
            <p:cNvSpPr txBox="1"/>
            <p:nvPr/>
          </p:nvSpPr>
          <p:spPr>
            <a:xfrm>
              <a:off x="0" y="5906343"/>
              <a:ext cx="8360365" cy="1342178"/>
            </a:xfrm>
            <a:prstGeom prst="rect">
              <a:avLst/>
            </a:prstGeom>
          </p:spPr>
          <p:txBody>
            <a:bodyPr lIns="0" tIns="0" rIns="0" bIns="0" rtlCol="0" anchor="t">
              <a:spAutoFit/>
            </a:bodyPr>
            <a:lstStyle/>
            <a:p>
              <a:pPr algn="l">
                <a:lnSpc>
                  <a:spcPts val="4060"/>
                </a:lnSpc>
              </a:pPr>
              <a:r>
                <a:rPr lang="en-US" sz="2800" spc="42">
                  <a:solidFill>
                    <a:srgbClr val="070708"/>
                  </a:solidFill>
                  <a:latin typeface="Roboto"/>
                </a:rPr>
                <a:t>Elegant and high-quality formal lines for men, women and children</a:t>
              </a:r>
            </a:p>
          </p:txBody>
        </p:sp>
        <p:sp>
          <p:nvSpPr>
            <p:cNvPr id="14" name="TextBox 14"/>
            <p:cNvSpPr txBox="1"/>
            <p:nvPr/>
          </p:nvSpPr>
          <p:spPr>
            <a:xfrm>
              <a:off x="0" y="5238992"/>
              <a:ext cx="8360365" cy="616585"/>
            </a:xfrm>
            <a:prstGeom prst="rect">
              <a:avLst/>
            </a:prstGeom>
          </p:spPr>
          <p:txBody>
            <a:bodyPr lIns="0" tIns="0" rIns="0" bIns="0" rtlCol="0" anchor="t">
              <a:spAutoFit/>
            </a:bodyPr>
            <a:lstStyle/>
            <a:p>
              <a:pPr algn="l">
                <a:lnSpc>
                  <a:spcPts val="3640"/>
                </a:lnSpc>
              </a:pPr>
              <a:r>
                <a:rPr lang="en-US" sz="2800" spc="252">
                  <a:solidFill>
                    <a:srgbClr val="640329"/>
                  </a:solidFill>
                  <a:latin typeface="Roboto Bold"/>
                </a:rPr>
                <a:t>FORMAL WEAR</a:t>
              </a:r>
            </a:p>
          </p:txBody>
        </p:sp>
      </p:grpSp>
      <p:sp>
        <p:nvSpPr>
          <p:cNvPr id="15" name="TextBox 15"/>
          <p:cNvSpPr txBox="1"/>
          <p:nvPr/>
        </p:nvSpPr>
        <p:spPr>
          <a:xfrm>
            <a:off x="1090964" y="688763"/>
            <a:ext cx="8052138" cy="765598"/>
          </a:xfrm>
          <a:prstGeom prst="rect">
            <a:avLst/>
          </a:prstGeom>
        </p:spPr>
        <p:txBody>
          <a:bodyPr lIns="0" tIns="0" rIns="0" bIns="0" rtlCol="0" anchor="t">
            <a:spAutoFit/>
          </a:bodyPr>
          <a:lstStyle/>
          <a:p>
            <a:pPr algn="l">
              <a:lnSpc>
                <a:spcPts val="5600"/>
              </a:lnSpc>
            </a:pPr>
            <a:r>
              <a:rPr lang="en-US" sz="5600" spc="280">
                <a:solidFill>
                  <a:srgbClr val="640329"/>
                </a:solidFill>
                <a:latin typeface="Roboto Condensed Bold"/>
              </a:rPr>
              <a:t>FLAGSHIP PRODUCTS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1305</Words>
  <Application>Microsoft Office PowerPoint</Application>
  <PresentationFormat>Custom</PresentationFormat>
  <Paragraphs>179</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Narrow</vt:lpstr>
      <vt:lpstr>Arimo Bold</vt:lpstr>
      <vt:lpstr>Calibri</vt:lpstr>
      <vt:lpstr>Roboto</vt:lpstr>
      <vt:lpstr>Roboto Bold</vt:lpstr>
      <vt:lpstr>Roboto Condensed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94410_HRMSourcing_Intro_PPTX_01</dc:title>
  <dc:creator>Administrator</dc:creator>
  <cp:lastModifiedBy>HRM GAFFER</cp:lastModifiedBy>
  <cp:revision>39</cp:revision>
  <cp:lastPrinted>2020-11-29T09:19:13Z</cp:lastPrinted>
  <dcterms:created xsi:type="dcterms:W3CDTF">2006-08-16T00:00:00Z</dcterms:created>
  <dcterms:modified xsi:type="dcterms:W3CDTF">2024-05-16T11:50:55Z</dcterms:modified>
  <dc:identifier>DAEEj4ND6wY</dc:identifier>
</cp:coreProperties>
</file>